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</p:sldMasterIdLst>
  <p:notesMasterIdLst>
    <p:notesMasterId r:id="rId40"/>
  </p:notesMasterIdLst>
  <p:sldIdLst>
    <p:sldId id="256" r:id="rId2"/>
    <p:sldId id="261" r:id="rId3"/>
    <p:sldId id="259" r:id="rId4"/>
    <p:sldId id="300" r:id="rId5"/>
    <p:sldId id="266" r:id="rId6"/>
    <p:sldId id="262" r:id="rId7"/>
    <p:sldId id="267" r:id="rId8"/>
    <p:sldId id="268" r:id="rId9"/>
    <p:sldId id="264" r:id="rId10"/>
    <p:sldId id="263" r:id="rId11"/>
    <p:sldId id="269" r:id="rId12"/>
    <p:sldId id="277" r:id="rId13"/>
    <p:sldId id="270" r:id="rId14"/>
    <p:sldId id="273" r:id="rId15"/>
    <p:sldId id="274" r:id="rId16"/>
    <p:sldId id="275" r:id="rId17"/>
    <p:sldId id="272" r:id="rId18"/>
    <p:sldId id="276" r:id="rId19"/>
    <p:sldId id="282" r:id="rId20"/>
    <p:sldId id="278" r:id="rId21"/>
    <p:sldId id="279" r:id="rId22"/>
    <p:sldId id="280" r:id="rId23"/>
    <p:sldId id="284" r:id="rId24"/>
    <p:sldId id="281" r:id="rId25"/>
    <p:sldId id="288" r:id="rId26"/>
    <p:sldId id="283" r:id="rId27"/>
    <p:sldId id="290" r:id="rId28"/>
    <p:sldId id="285" r:id="rId29"/>
    <p:sldId id="286" r:id="rId30"/>
    <p:sldId id="291" r:id="rId31"/>
    <p:sldId id="287" r:id="rId32"/>
    <p:sldId id="292" r:id="rId33"/>
    <p:sldId id="298" r:id="rId34"/>
    <p:sldId id="293" r:id="rId35"/>
    <p:sldId id="294" r:id="rId36"/>
    <p:sldId id="299" r:id="rId37"/>
    <p:sldId id="296" r:id="rId38"/>
    <p:sldId id="260" r:id="rId39"/>
  </p:sldIdLst>
  <p:sldSz cx="12192000" cy="6858000"/>
  <p:notesSz cx="6858000" cy="9144000"/>
  <p:embeddedFontLst>
    <p:embeddedFont>
      <p:font typeface="MS PGothic" panose="020B0600070205080204" pitchFamily="34" charset="-128"/>
      <p:regular r:id="rId41"/>
    </p:embeddedFont>
    <p:embeddedFont>
      <p:font typeface="Montserrat Medium" panose="020B0604020202020204" charset="0"/>
      <p:regular r:id="rId42"/>
      <p:italic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Tw Cen MT" panose="020B0604020202020204" charset="0"/>
      <p:regular r:id="rId48"/>
      <p:bold r:id="rId49"/>
      <p:italic r:id="rId50"/>
      <p:boldItalic r:id="rId51"/>
    </p:embeddedFont>
    <p:embeddedFont>
      <p:font typeface="David" panose="020E0502060401010101" pitchFamily="34" charset="-79"/>
      <p:regular r:id="rId52"/>
      <p:bold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ry_Acosta\Desktop\PosiblesDonantes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ha_\Downloads\cuadroa%20rendicion%20de%20cuentas%202021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ry_Acosta\Desktop\cuadroa%20rendicion%20de%20cuentas%202021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STADISTIC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ha_\Desktop\ESTADISTICAS%202021%20FINALES\ESTAS%202021%20FINA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ha_\Desktop\ESTADISTICAS%202021%20FINALES\ESTAS%202021%20FINA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ha_\Desktop\ESTADISTICAS%202021%20FINALES\ESTAS%202021%20FINA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ha_\Desktop\ESTADISTICAS%202021%20FINALES\ESTAS%202021%20FINAL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ry_Acosta\Desktop\indot\RENDICION%20DE%20CUENTAS%202022\cuadroa%20rendicion%20de%20cuentas%20202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ha_\Desktop\ESTADISTICAS%202021%20FINALES\ESTAS%202021%20FINAL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484104861165321"/>
          <c:y val="2.480743241629936E-2"/>
          <c:w val="0.87515895138834676"/>
          <c:h val="0.6958083017400602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Hoja1!$C$2</c:f>
              <c:strCache>
                <c:ptCount val="1"/>
                <c:pt idx="0">
                  <c:v>Parada Cardiaca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cat>
            <c:strRef>
              <c:f>Hoja1!$A$3:$A$14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Hoja1!$C$3:$C$14</c:f>
              <c:numCache>
                <c:formatCode>General</c:formatCode>
                <c:ptCount val="12"/>
                <c:pt idx="0">
                  <c:v>48</c:v>
                </c:pt>
                <c:pt idx="1">
                  <c:v>36</c:v>
                </c:pt>
                <c:pt idx="2">
                  <c:v>46</c:v>
                </c:pt>
                <c:pt idx="3">
                  <c:v>47</c:v>
                </c:pt>
                <c:pt idx="4">
                  <c:v>29</c:v>
                </c:pt>
                <c:pt idx="5">
                  <c:v>29</c:v>
                </c:pt>
                <c:pt idx="6">
                  <c:v>33</c:v>
                </c:pt>
                <c:pt idx="7">
                  <c:v>35</c:v>
                </c:pt>
                <c:pt idx="8">
                  <c:v>31</c:v>
                </c:pt>
                <c:pt idx="9">
                  <c:v>32</c:v>
                </c:pt>
                <c:pt idx="10">
                  <c:v>22</c:v>
                </c:pt>
                <c:pt idx="11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CE-49F7-B814-B84D16891D0A}"/>
            </c:ext>
          </c:extLst>
        </c:ser>
        <c:ser>
          <c:idx val="1"/>
          <c:order val="1"/>
          <c:tx>
            <c:strRef>
              <c:f>Hoja1!$B$2</c:f>
              <c:strCache>
                <c:ptCount val="1"/>
                <c:pt idx="0">
                  <c:v>Muerte Encefalica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val>
            <c:numRef>
              <c:f>Hoja1!$B$3:$B$14</c:f>
              <c:numCache>
                <c:formatCode>General</c:formatCode>
                <c:ptCount val="12"/>
                <c:pt idx="0">
                  <c:v>4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5</c:v>
                </c:pt>
                <c:pt idx="7">
                  <c:v>8</c:v>
                </c:pt>
                <c:pt idx="8">
                  <c:v>15</c:v>
                </c:pt>
                <c:pt idx="9">
                  <c:v>19</c:v>
                </c:pt>
                <c:pt idx="10">
                  <c:v>11</c:v>
                </c:pt>
                <c:pt idx="11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0CE-49F7-B814-B84D16891D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0133088"/>
        <c:axId val="210133480"/>
        <c:axId val="0"/>
      </c:bar3DChart>
      <c:catAx>
        <c:axId val="21013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10133480"/>
        <c:crosses val="autoZero"/>
        <c:auto val="1"/>
        <c:lblAlgn val="ctr"/>
        <c:lblOffset val="100"/>
        <c:noMultiLvlLbl val="0"/>
      </c:catAx>
      <c:valAx>
        <c:axId val="210133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101330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s-EC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ln>
                <a:noFill/>
              </a:ln>
              <a:solidFill>
                <a:schemeClr val="dk1"/>
              </a:solidFill>
              <a:latin typeface="+mj-lt"/>
              <a:ea typeface="+mj-ea"/>
              <a:cs typeface="+mj-cs"/>
            </a:defRPr>
          </a:pPr>
          <a:endParaRPr lang="es-EC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'[cuadroa rendicion de cuentas 2021.xlsx]Hoja1'!$A$22</c:f>
              <c:strCache>
                <c:ptCount val="1"/>
                <c:pt idx="0">
                  <c:v>Tasa de trasplantes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1"/>
            <c:spPr>
              <a:solidFill>
                <a:schemeClr val="accent4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2.2379422037343642E-2"/>
                  <c:y val="-6.80555497308765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4498432682952792E-2"/>
                  <c:y val="-2.07125586137450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3438927360148257E-2"/>
                  <c:y val="2.95893694482071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9200906068929914E-2"/>
                  <c:y val="-2.66304325033864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3438927360148219E-2"/>
                  <c:y val="-1.77536216689243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3438927360148295E-2"/>
                  <c:y val="-4.43840541723107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2379422037343718E-2"/>
                  <c:y val="4.734299111713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9682083331178249E-2"/>
                  <c:y val="-2.36714955585658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7012129917710639E-2"/>
                  <c:y val="4.43840541723107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8622578008373596E-2"/>
                  <c:y val="-1.18357477792828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590851413471869E-2"/>
                  <c:y val="-1.47946847241036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5557938005757369E-2"/>
                  <c:y val="4.43840541723107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8141400746125341E-2"/>
                  <c:y val="-4.43840541723108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ln>
                        <a:noFill/>
                      </a:ln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ln>
                      <a:noFill/>
                    </a:ln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4"/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'[cuadroa rendicion de cuentas 2021.xlsx]Hoja1'!$B$21:$N$21</c:f>
              <c:numCache>
                <c:formatCode>General</c:formatCod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numCache>
            </c:numRef>
          </c:cat>
          <c:val>
            <c:numRef>
              <c:f>'[cuadroa rendicion de cuentas 2021.xlsx]Hoja1'!$B$22:$N$22</c:f>
              <c:numCache>
                <c:formatCode>General</c:formatCode>
                <c:ptCount val="13"/>
                <c:pt idx="0">
                  <c:v>4.07</c:v>
                </c:pt>
                <c:pt idx="1">
                  <c:v>6.53</c:v>
                </c:pt>
                <c:pt idx="2">
                  <c:v>6.48</c:v>
                </c:pt>
                <c:pt idx="3">
                  <c:v>8.25</c:v>
                </c:pt>
                <c:pt idx="4">
                  <c:v>9.83</c:v>
                </c:pt>
                <c:pt idx="5">
                  <c:v>7.86</c:v>
                </c:pt>
                <c:pt idx="6">
                  <c:v>8.23</c:v>
                </c:pt>
                <c:pt idx="7">
                  <c:v>10.65</c:v>
                </c:pt>
                <c:pt idx="8">
                  <c:v>11.38</c:v>
                </c:pt>
                <c:pt idx="9">
                  <c:v>16.329999999999998</c:v>
                </c:pt>
                <c:pt idx="10">
                  <c:v>14.97</c:v>
                </c:pt>
                <c:pt idx="11">
                  <c:v>3.74</c:v>
                </c:pt>
                <c:pt idx="12">
                  <c:v>6.15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7879112"/>
        <c:axId val="177879504"/>
      </c:lineChart>
      <c:catAx>
        <c:axId val="177879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ln>
                  <a:noFill/>
                </a:ln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77879504"/>
        <c:crosses val="autoZero"/>
        <c:auto val="1"/>
        <c:lblAlgn val="ctr"/>
        <c:lblOffset val="100"/>
        <c:noMultiLvlLbl val="0"/>
      </c:catAx>
      <c:valAx>
        <c:axId val="177879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ln>
                  <a:noFill/>
                </a:ln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778791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ln>
                  <a:noFill/>
                </a:ln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solidFill>
          <a:schemeClr val="lt1"/>
        </a:solidFill>
        <a:ln w="12700" cap="sq">
          <a:solidFill>
            <a:schemeClr val="accent4"/>
          </a:solidFill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 rot="0" anchor="t" anchorCtr="0"/>
    <a:lstStyle/>
    <a:p>
      <a:pPr>
        <a:defRPr>
          <a:ln>
            <a:noFill/>
          </a:ln>
          <a:solidFill>
            <a:schemeClr val="dk1"/>
          </a:solidFill>
        </a:defRPr>
      </a:pPr>
      <a:endParaRPr lang="es-EC"/>
    </a:p>
  </c:txPr>
  <c:externalData r:id="rId3">
    <c:autoUpdate val="1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Hoja1!$A$97:$A$100</c:f>
              <c:strCache>
                <c:ptCount val="4"/>
                <c:pt idx="0">
                  <c:v>RENAL</c:v>
                </c:pt>
                <c:pt idx="1">
                  <c:v>HEPÁTICO</c:v>
                </c:pt>
                <c:pt idx="2">
                  <c:v>CORAZÓN</c:v>
                </c:pt>
                <c:pt idx="3">
                  <c:v>CORNEAL</c:v>
                </c:pt>
              </c:strCache>
            </c:strRef>
          </c:cat>
          <c:val>
            <c:numRef>
              <c:f>Hoja1!$B$97:$B$100</c:f>
              <c:numCache>
                <c:formatCode>General</c:formatCode>
                <c:ptCount val="4"/>
                <c:pt idx="0">
                  <c:v>143</c:v>
                </c:pt>
                <c:pt idx="1">
                  <c:v>38</c:v>
                </c:pt>
                <c:pt idx="2">
                  <c:v>5</c:v>
                </c:pt>
                <c:pt idx="3">
                  <c:v>359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880288"/>
        <c:axId val="210463168"/>
      </c:barChart>
      <c:catAx>
        <c:axId val="17788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EC"/>
          </a:p>
        </c:txPr>
        <c:crossAx val="210463168"/>
        <c:crosses val="autoZero"/>
        <c:auto val="1"/>
        <c:lblAlgn val="ctr"/>
        <c:lblOffset val="100"/>
        <c:noMultiLvlLbl val="0"/>
      </c:catAx>
      <c:valAx>
        <c:axId val="210463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EC"/>
          </a:p>
        </c:txPr>
        <c:crossAx val="1778802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Calibri" panose="020F0502020204030204" pitchFamily="34" charset="0"/>
          <a:cs typeface="Calibri" panose="020F0502020204030204" pitchFamily="34" charset="0"/>
        </a:defRPr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Hoja2!$A$19</c:f>
              <c:strCache>
                <c:ptCount val="1"/>
                <c:pt idx="0">
                  <c:v>CZ1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CZ1:</a:t>
                    </a:r>
                    <a:r>
                      <a:rPr lang="en-US" baseline="0" dirty="0" smtClean="0"/>
                      <a:t> 25</a:t>
                    </a:r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Hoja2!$A$19:$A$33</c:f>
              <c:strCache>
                <c:ptCount val="14"/>
                <c:pt idx="0">
                  <c:v>CZ1</c:v>
                </c:pt>
                <c:pt idx="8">
                  <c:v>CZ2 </c:v>
                </c:pt>
                <c:pt idx="13">
                  <c:v>CZ3</c:v>
                </c:pt>
              </c:strCache>
            </c:strRef>
          </c:cat>
          <c:val>
            <c:numRef>
              <c:f>Hoja2!$B$19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77-4DD6-9EE7-206C0A342765}"/>
            </c:ext>
          </c:extLst>
        </c:ser>
        <c:ser>
          <c:idx val="2"/>
          <c:order val="2"/>
          <c:tx>
            <c:strRef>
              <c:f>Hoja2!$A$27</c:f>
              <c:strCache>
                <c:ptCount val="1"/>
                <c:pt idx="0">
                  <c:v>CZ2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 dirty="0" smtClean="0"/>
                      <a:t>CZ2: 18</a:t>
                    </a:r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477-4DD6-9EE7-206C0A342765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Hoja2!$A$19:$A$33</c:f>
              <c:strCache>
                <c:ptCount val="14"/>
                <c:pt idx="0">
                  <c:v>CZ1</c:v>
                </c:pt>
                <c:pt idx="8">
                  <c:v>CZ2 </c:v>
                </c:pt>
                <c:pt idx="13">
                  <c:v>CZ3</c:v>
                </c:pt>
              </c:strCache>
            </c:strRef>
          </c:cat>
          <c:val>
            <c:numRef>
              <c:f>Hoja2!$B$27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477-4DD6-9EE7-206C0A342765}"/>
            </c:ext>
          </c:extLst>
        </c:ser>
        <c:ser>
          <c:idx val="3"/>
          <c:order val="3"/>
          <c:tx>
            <c:strRef>
              <c:f>Hoja2!$A$32</c:f>
              <c:strCache>
                <c:ptCount val="1"/>
                <c:pt idx="0">
                  <c:v>CZ3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 dirty="0" smtClean="0"/>
                      <a:t>CZ3: 5</a:t>
                    </a:r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477-4DD6-9EE7-206C0A342765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Hoja2!$A$19:$A$33</c:f>
              <c:strCache>
                <c:ptCount val="14"/>
                <c:pt idx="0">
                  <c:v>CZ1</c:v>
                </c:pt>
                <c:pt idx="8">
                  <c:v>CZ2 </c:v>
                </c:pt>
                <c:pt idx="13">
                  <c:v>CZ3</c:v>
                </c:pt>
              </c:strCache>
            </c:strRef>
          </c:cat>
          <c:val>
            <c:numRef>
              <c:f>Hoja2!$B$32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477-4DD6-9EE7-206C0A34276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10135048"/>
        <c:axId val="21013544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gradFill rotWithShape="1">
                    <a:gsLst>
                      <a:gs pos="0">
                        <a:schemeClr val="accent1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1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1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inEnd"/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  <c15:showLeaderLines val="0"/>
                    </c:ext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Hoja2!$A$19:$A$33</c15:sqref>
                        </c15:formulaRef>
                      </c:ext>
                    </c:extLst>
                    <c:strCache>
                      <c:ptCount val="14"/>
                      <c:pt idx="0">
                        <c:v>CZ1</c:v>
                      </c:pt>
                      <c:pt idx="8">
                        <c:v>CZ2 </c:v>
                      </c:pt>
                      <c:pt idx="13">
                        <c:v>CZ3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Hoja2!$B$19:$B$33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25</c:v>
                      </c:pt>
                      <c:pt idx="8">
                        <c:v>18</c:v>
                      </c:pt>
                      <c:pt idx="13">
                        <c:v>5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5-2477-4DD6-9EE7-206C0A342765}"/>
                  </c:ext>
                </c:extLst>
              </c15:ser>
            </c15:filteredBarSeries>
          </c:ext>
        </c:extLst>
      </c:barChart>
      <c:catAx>
        <c:axId val="2101350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0135440"/>
        <c:crosses val="autoZero"/>
        <c:auto val="1"/>
        <c:lblAlgn val="ctr"/>
        <c:lblOffset val="100"/>
        <c:noMultiLvlLbl val="0"/>
      </c:catAx>
      <c:valAx>
        <c:axId val="210135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10135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028-4035-98B1-98337DAC572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028-4035-98B1-98337DAC572F}"/>
              </c:ext>
            </c:extLst>
          </c:dPt>
          <c:dLbls>
            <c:dLbl>
              <c:idx val="0"/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s-EC" sz="1050" baseline="0" dirty="0" smtClean="0"/>
                      <a:t>RED PÚBLICA INTEGRAL DE SALUD</a:t>
                    </a:r>
                    <a:r>
                      <a:rPr lang="es-EC" sz="1050" baseline="0" dirty="0"/>
                      <a:t>
</a:t>
                    </a:r>
                    <a:r>
                      <a:rPr lang="es-EC" sz="1050" baseline="0" dirty="0" smtClean="0"/>
                      <a:t>63%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028-4035-98B1-98337DAC572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"/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50" baseline="0" dirty="0" smtClean="0"/>
                      <a:t>RED PRIVADA </a:t>
                    </a:r>
                    <a:r>
                      <a:rPr lang="en-US" sz="950" baseline="0" dirty="0" smtClean="0"/>
                      <a:t>COMPLEMENTARIA</a:t>
                    </a:r>
                    <a:r>
                      <a:rPr lang="en-US" sz="1050" baseline="0" dirty="0"/>
                      <a:t>
</a:t>
                    </a:r>
                    <a:r>
                      <a:rPr lang="en-US" sz="1050" baseline="0" dirty="0" smtClean="0"/>
                      <a:t>37%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028-4035-98B1-98337DAC572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1978920862415857"/>
                      <c:h val="0.14953661543466923"/>
                    </c:manualLayout>
                  </c15:layout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5B9BD5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SUBSISTEMA!$B$9:$B$10</c:f>
              <c:strCache>
                <c:ptCount val="2"/>
                <c:pt idx="0">
                  <c:v>RED PÚBLICA INTEGRAL DE SALUD</c:v>
                </c:pt>
                <c:pt idx="1">
                  <c:v>RED PRIVADA COMPLEMETARIA</c:v>
                </c:pt>
              </c:strCache>
            </c:strRef>
          </c:cat>
          <c:val>
            <c:numRef>
              <c:f>SUBSISTEMA!$C$9:$C$10</c:f>
              <c:numCache>
                <c:formatCode>General</c:formatCode>
                <c:ptCount val="2"/>
                <c:pt idx="0">
                  <c:v>30</c:v>
                </c:pt>
                <c:pt idx="1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028-4035-98B1-98337DAC57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D6B-4F76-B295-CCC2519CC70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D6B-4F76-B295-CCC2519CC70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D6B-4F76-B295-CCC2519CC70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D6B-4F76-B295-CCC2519CC70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spc="0" baseline="0">
                      <a:solidFill>
                        <a:sysClr val="windowText" lastClr="000000"/>
                      </a:solidFill>
                      <a:latin typeface="Tw Cen MT" panose="020B0602020104020603" pitchFamily="34" charset="0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spc="0" baseline="0">
                      <a:solidFill>
                        <a:sysClr val="windowText" lastClr="000000"/>
                      </a:solidFill>
                      <a:latin typeface="Tw Cen MT" panose="020B0602020104020603" pitchFamily="34" charset="0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spc="0" baseline="0">
                      <a:solidFill>
                        <a:sysClr val="windowText" lastClr="000000"/>
                      </a:solidFill>
                      <a:latin typeface="Tw Cen MT" panose="020B0602020104020603" pitchFamily="34" charset="0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spc="0" baseline="0">
                      <a:solidFill>
                        <a:sysClr val="windowText" lastClr="000000"/>
                      </a:solidFill>
                      <a:latin typeface="Tw Cen MT" panose="020B0602020104020603" pitchFamily="34" charset="0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SUBSISTEMA!$B$4:$B$7</c:f>
              <c:strCache>
                <c:ptCount val="4"/>
                <c:pt idx="0">
                  <c:v>PRIVADO</c:v>
                </c:pt>
                <c:pt idx="1">
                  <c:v>MSP</c:v>
                </c:pt>
                <c:pt idx="2">
                  <c:v>IESS</c:v>
                </c:pt>
                <c:pt idx="3">
                  <c:v>ISSFA</c:v>
                </c:pt>
              </c:strCache>
            </c:strRef>
          </c:cat>
          <c:val>
            <c:numRef>
              <c:f>SUBSISTEMA!$C$4:$C$7</c:f>
              <c:numCache>
                <c:formatCode>General</c:formatCode>
                <c:ptCount val="4"/>
                <c:pt idx="0">
                  <c:v>18</c:v>
                </c:pt>
                <c:pt idx="1">
                  <c:v>19</c:v>
                </c:pt>
                <c:pt idx="2">
                  <c:v>10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D6B-4F76-B295-CCC2519CC708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Tw Cen MT" panose="020B0602020104020603" pitchFamily="34" charset="0"/>
        </a:defRPr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'EDAD  Y SEXO'!$B$2</c:f>
              <c:strCache>
                <c:ptCount val="1"/>
                <c:pt idx="0">
                  <c:v>MASCULINO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"/>
                  <c:y val="-6.4814814814814839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739-46B9-AC25-D51D783F151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'EDAD  Y SEXO'!$C$2</c:f>
              <c:numCache>
                <c:formatCode>General</c:formatCode>
                <c:ptCount val="1"/>
                <c:pt idx="0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739-46B9-AC25-D51D783F151F}"/>
            </c:ext>
          </c:extLst>
        </c:ser>
        <c:ser>
          <c:idx val="1"/>
          <c:order val="1"/>
          <c:tx>
            <c:strRef>
              <c:f>'EDAD  Y SEXO'!$B$3</c:f>
              <c:strCache>
                <c:ptCount val="1"/>
                <c:pt idx="0">
                  <c:v>FEMENINO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739-46B9-AC25-D51D783F151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'EDAD  Y SEXO'!$C$3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739-46B9-AC25-D51D783F15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10975720"/>
        <c:axId val="210976112"/>
      </c:barChart>
      <c:catAx>
        <c:axId val="210975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0976112"/>
        <c:crosses val="autoZero"/>
        <c:auto val="1"/>
        <c:lblAlgn val="ctr"/>
        <c:lblOffset val="100"/>
        <c:noMultiLvlLbl val="0"/>
      </c:catAx>
      <c:valAx>
        <c:axId val="210976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10975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'causa y genero'!$J$4</c:f>
              <c:strCache>
                <c:ptCount val="1"/>
                <c:pt idx="0">
                  <c:v>MASCULINO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'causa y genero'!$K$4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52-4352-836C-C3F16D6D9C8D}"/>
            </c:ext>
          </c:extLst>
        </c:ser>
        <c:ser>
          <c:idx val="1"/>
          <c:order val="1"/>
          <c:tx>
            <c:strRef>
              <c:f>'causa y genero'!$J$5</c:f>
              <c:strCache>
                <c:ptCount val="1"/>
                <c:pt idx="0">
                  <c:v>FEMENINO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'causa y genero'!$K$5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752-4352-836C-C3F16D6D9C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210976896"/>
        <c:axId val="210977288"/>
      </c:barChart>
      <c:catAx>
        <c:axId val="2109768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0977288"/>
        <c:crosses val="autoZero"/>
        <c:auto val="1"/>
        <c:lblAlgn val="ctr"/>
        <c:lblOffset val="100"/>
        <c:noMultiLvlLbl val="0"/>
      </c:catAx>
      <c:valAx>
        <c:axId val="210977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10976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s-EC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100" b="0" i="0" baseline="0">
                <a:effectLst/>
              </a:rPr>
              <a:t>Tasa de donantes PMH</a:t>
            </a:r>
            <a:endParaRPr lang="es-EC" sz="11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1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Hoja1!$A$127</c:f>
              <c:strCache>
                <c:ptCount val="1"/>
                <c:pt idx="0">
                  <c:v>Tasa de Donantes PMH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5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9088988208929648E-2"/>
                  <c:y val="-4.1666666666666664E-2"/>
                </c:manualLayout>
              </c:layout>
              <c:tx>
                <c:rich>
                  <a:bodyPr/>
                  <a:lstStyle/>
                  <a:p>
                    <a:fld id="{8F561A12-D7C5-4B0F-8B46-9815BB2E5E33}" type="VALUE">
                      <a:rPr lang="en-US" sz="1100">
                        <a:solidFill>
                          <a:schemeClr val="tx1"/>
                        </a:solidFill>
                      </a:rPr>
                      <a:pPr/>
                      <a:t>[VALOR]</a:t>
                    </a:fld>
                    <a:endParaRPr lang="es-EC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2.9088988208929648E-2"/>
                  <c:y val="-4.16666666666666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908898820892971E-2"/>
                  <c:y val="-4.16666666666667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908898820892971E-2"/>
                  <c:y val="-5.09259259259260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908898820892971E-2"/>
                  <c:y val="-5.09259259259259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908898820892971E-2"/>
                  <c:y val="-4.16666666666667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5179021155222695E-2"/>
                  <c:y val="-4.16666666666666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5179021155222695E-2"/>
                  <c:y val="-3.70370370370370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9088988208929776E-2"/>
                  <c:y val="-4.16666666666667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9088988208929776E-2"/>
                  <c:y val="-5.55555555555556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5659192547783323E-2"/>
                  <c:y val="-2.77777777777778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8799601225490296E-2"/>
                  <c:y val="-4.62962962962962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2.9088988208929648E-2"/>
                  <c:y val="-4.62962962962963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3.4015886345446326E-3"/>
                  <c:y val="-6.194136323478671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FB9F16B-773F-45C4-820A-B5C3E7B76C5A}" type="VALUE">
                      <a:rPr lang="en-US" sz="2000" b="1">
                        <a:solidFill>
                          <a:srgbClr val="FF0000"/>
                        </a:solidFill>
                      </a:rPr>
                      <a:pPr>
                        <a:defRPr sz="2000">
                          <a:solidFill>
                            <a:schemeClr val="tx1"/>
                          </a:solidFill>
                        </a:defRPr>
                      </a:pPr>
                      <a:t>[VALOR]</a:t>
                    </a:fld>
                    <a:endParaRPr lang="es-EC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061752893098955E-2"/>
                      <c:h val="0.1031280421339432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Hoja1!$B$126:$O$126</c:f>
              <c:numCache>
                <c:formatCode>General</c:formatCod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 formatCode="mmm\-yy">
                  <c:v>44317</c:v>
                </c:pt>
                <c:pt idx="13">
                  <c:v>2021</c:v>
                </c:pt>
              </c:numCache>
            </c:numRef>
          </c:cat>
          <c:val>
            <c:numRef>
              <c:f>Hoja1!$B$127:$O$127</c:f>
              <c:numCache>
                <c:formatCode>General</c:formatCode>
                <c:ptCount val="14"/>
                <c:pt idx="0">
                  <c:v>1.22</c:v>
                </c:pt>
                <c:pt idx="1">
                  <c:v>2.2599999999999998</c:v>
                </c:pt>
                <c:pt idx="2">
                  <c:v>2.0299999999999998</c:v>
                </c:pt>
                <c:pt idx="3">
                  <c:v>3.48</c:v>
                </c:pt>
                <c:pt idx="4">
                  <c:v>3.99</c:v>
                </c:pt>
                <c:pt idx="5">
                  <c:v>3.12</c:v>
                </c:pt>
                <c:pt idx="6">
                  <c:v>3.9</c:v>
                </c:pt>
                <c:pt idx="7">
                  <c:v>5.0999999999999996</c:v>
                </c:pt>
                <c:pt idx="8">
                  <c:v>5.05</c:v>
                </c:pt>
                <c:pt idx="9">
                  <c:v>7.76</c:v>
                </c:pt>
                <c:pt idx="10">
                  <c:v>7.75</c:v>
                </c:pt>
                <c:pt idx="11">
                  <c:v>1.64</c:v>
                </c:pt>
                <c:pt idx="12">
                  <c:v>0.21</c:v>
                </c:pt>
                <c:pt idx="13">
                  <c:v>2.76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0978072"/>
        <c:axId val="210978464"/>
      </c:lineChart>
      <c:catAx>
        <c:axId val="210978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10978464"/>
        <c:crosses val="autoZero"/>
        <c:auto val="1"/>
        <c:lblAlgn val="ctr"/>
        <c:lblOffset val="100"/>
        <c:noMultiLvlLbl val="0"/>
      </c:catAx>
      <c:valAx>
        <c:axId val="210978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109780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Trasplants!$Q$4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EE8-4DEF-B438-4D0AE707381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EE8-4DEF-B438-4D0AE707381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EE8-4DEF-B438-4D0AE7073819}"/>
              </c:ext>
            </c:extLst>
          </c:dPt>
          <c:dLbls>
            <c:dLbl>
              <c:idx val="0"/>
              <c:layout>
                <c:manualLayout>
                  <c:x val="3.0830271216097986E-2"/>
                  <c:y val="-4.400882181393992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TEJIDO </a:t>
                    </a:r>
                    <a:r>
                      <a:rPr lang="en-US" dirty="0" smtClean="0"/>
                      <a:t>CORNEAL: </a:t>
                    </a:r>
                    <a:r>
                      <a:rPr lang="en-US" dirty="0"/>
                      <a:t>259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EE8-4DEF-B438-4D0AE707381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6190944881889639E-3"/>
                  <c:y val="0.1067840478273549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ÓRGANOS: </a:t>
                    </a:r>
                    <a:r>
                      <a:rPr lang="en-US" dirty="0"/>
                      <a:t>117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EE8-4DEF-B438-4D0AE707381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4349081364829397E-2"/>
                  <c:y val="1.1574074074074073E-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PROGENITORES </a:t>
                    </a:r>
                    <a:r>
                      <a:rPr lang="en-US" sz="1100" baseline="0" dirty="0" smtClean="0"/>
                      <a:t>HEMATOPOYÉTICOS</a:t>
                    </a:r>
                    <a:r>
                      <a:rPr lang="en-US" sz="1400" baseline="0" dirty="0" smtClean="0"/>
                      <a:t>: 39</a:t>
                    </a:r>
                    <a:endParaRPr lang="en-US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02777777777775"/>
                      <c:h val="0.1664585156022163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Trasplants!$P$5:$P$7</c:f>
              <c:strCache>
                <c:ptCount val="3"/>
                <c:pt idx="0">
                  <c:v>TEJIDO CORNEAL</c:v>
                </c:pt>
                <c:pt idx="1">
                  <c:v>ÓRGANOS</c:v>
                </c:pt>
                <c:pt idx="2">
                  <c:v>PROGENITORES HEMATOPOYETICOS</c:v>
                </c:pt>
              </c:strCache>
            </c:strRef>
          </c:cat>
          <c:val>
            <c:numRef>
              <c:f>Trasplants!$Q$5:$Q$7</c:f>
              <c:numCache>
                <c:formatCode>General</c:formatCode>
                <c:ptCount val="3"/>
                <c:pt idx="0">
                  <c:v>259</c:v>
                </c:pt>
                <c:pt idx="1">
                  <c:v>117</c:v>
                </c:pt>
                <c:pt idx="2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EE8-4DEF-B438-4D0AE7073819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es-EC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Organos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Hoja1!$B$1:$D$1</c:f>
              <c:strCache>
                <c:ptCount val="3"/>
                <c:pt idx="0">
                  <c:v>CZ1</c:v>
                </c:pt>
                <c:pt idx="1">
                  <c:v>CZ2</c:v>
                </c:pt>
                <c:pt idx="2">
                  <c:v>CZ3</c:v>
                </c:pt>
              </c:strCache>
            </c:strRef>
          </c:cat>
          <c:val>
            <c:numRef>
              <c:f>Hoja1!$B$2:$D$2</c:f>
              <c:numCache>
                <c:formatCode>General</c:formatCode>
                <c:ptCount val="3"/>
                <c:pt idx="0">
                  <c:v>63</c:v>
                </c:pt>
                <c:pt idx="1">
                  <c:v>34</c:v>
                </c:pt>
                <c:pt idx="2">
                  <c:v>20</c:v>
                </c:pt>
              </c:numCache>
            </c:numRef>
          </c:val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Tejidos corneales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Hoja1!$B$3:$D$3</c:f>
              <c:numCache>
                <c:formatCode>General</c:formatCode>
                <c:ptCount val="3"/>
                <c:pt idx="0">
                  <c:v>150</c:v>
                </c:pt>
                <c:pt idx="1">
                  <c:v>60</c:v>
                </c:pt>
                <c:pt idx="2">
                  <c:v>49</c:v>
                </c:pt>
              </c:numCache>
            </c:numRef>
          </c:val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Progenitores Hematopoyéticos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Hoja1!$B$4:$D$4</c:f>
              <c:numCache>
                <c:formatCode>General</c:formatCode>
                <c:ptCount val="3"/>
                <c:pt idx="0">
                  <c:v>0</c:v>
                </c:pt>
                <c:pt idx="1">
                  <c:v>39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77877544"/>
        <c:axId val="177877936"/>
      </c:barChart>
      <c:catAx>
        <c:axId val="177877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77877936"/>
        <c:crosses val="autoZero"/>
        <c:auto val="1"/>
        <c:lblAlgn val="ctr"/>
        <c:lblOffset val="100"/>
        <c:noMultiLvlLbl val="0"/>
      </c:catAx>
      <c:valAx>
        <c:axId val="177877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778775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C33C4-6EE6-489B-89AB-2BC2A51FD6BA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2A370C5-6027-4C82-AF87-B60086B02F12}">
      <dgm:prSet custT="1"/>
      <dgm:spPr/>
      <dgm:t>
        <a:bodyPr/>
        <a:lstStyle/>
        <a:p>
          <a:pPr algn="just" rtl="0"/>
          <a:r>
            <a:rPr lang="es-ES" sz="2400" b="0" i="0" dirty="0" smtClean="0"/>
            <a:t>Ley Orgánica de Donación y Trasplantes de Órganos, Tejidos y Células (</a:t>
          </a:r>
          <a:r>
            <a:rPr lang="es-EC" sz="2400" b="0" i="0" dirty="0" smtClean="0"/>
            <a:t>4 de marzo de 2011).</a:t>
          </a:r>
          <a:endParaRPr lang="es-EC" sz="2400" dirty="0"/>
        </a:p>
      </dgm:t>
    </dgm:pt>
    <dgm:pt modelId="{49F4A96D-6A3C-49D4-9DDE-56F9CAE1ABF6}" type="parTrans" cxnId="{06453DE2-BBBD-43F4-8972-A5210111CBAE}">
      <dgm:prSet/>
      <dgm:spPr/>
      <dgm:t>
        <a:bodyPr/>
        <a:lstStyle/>
        <a:p>
          <a:endParaRPr lang="es-EC" sz="1400"/>
        </a:p>
      </dgm:t>
    </dgm:pt>
    <dgm:pt modelId="{F51F0F22-55CB-41AA-B80D-599C19839BE6}" type="sibTrans" cxnId="{06453DE2-BBBD-43F4-8972-A5210111CBAE}">
      <dgm:prSet/>
      <dgm:spPr/>
      <dgm:t>
        <a:bodyPr/>
        <a:lstStyle/>
        <a:p>
          <a:endParaRPr lang="es-EC" sz="1400"/>
        </a:p>
      </dgm:t>
    </dgm:pt>
    <dgm:pt modelId="{C7198A72-83F5-421D-A5BD-BC21E138D494}">
      <dgm:prSet custT="1"/>
      <dgm:spPr/>
      <dgm:t>
        <a:bodyPr/>
        <a:lstStyle/>
        <a:p>
          <a:pPr algn="just" rtl="0"/>
          <a:r>
            <a:rPr lang="es-EC" sz="2400" b="0" i="0" dirty="0" smtClean="0"/>
            <a:t>Reglamento General a la Ley Orgánica de Donación y Trasplantes de Órganos, Tejidos y Células (13 de Julio de 2012).</a:t>
          </a:r>
          <a:endParaRPr lang="es-EC" sz="2400" dirty="0"/>
        </a:p>
      </dgm:t>
    </dgm:pt>
    <dgm:pt modelId="{0D3DFE49-A586-4211-8933-A87F58A9BC58}" type="parTrans" cxnId="{F594754B-4815-4CFF-88BA-0F38DE3F505B}">
      <dgm:prSet/>
      <dgm:spPr/>
      <dgm:t>
        <a:bodyPr/>
        <a:lstStyle/>
        <a:p>
          <a:endParaRPr lang="es-EC" sz="1400"/>
        </a:p>
      </dgm:t>
    </dgm:pt>
    <dgm:pt modelId="{C07880A5-E5BE-4D6A-86F3-BEB5FFDFB9A9}" type="sibTrans" cxnId="{F594754B-4815-4CFF-88BA-0F38DE3F505B}">
      <dgm:prSet/>
      <dgm:spPr/>
      <dgm:t>
        <a:bodyPr/>
        <a:lstStyle/>
        <a:p>
          <a:endParaRPr lang="es-EC" sz="1400"/>
        </a:p>
      </dgm:t>
    </dgm:pt>
    <dgm:pt modelId="{218EA33E-081D-4939-91BA-375B7F002350}" type="pres">
      <dgm:prSet presAssocID="{CA0C33C4-6EE6-489B-89AB-2BC2A51FD6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644C0AB-18FB-4E4B-A9A0-99C58EB20284}" type="pres">
      <dgm:prSet presAssocID="{62A370C5-6027-4C82-AF87-B60086B02F1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64BCF5D-DBD6-41AA-B391-6A230FD3DC4E}" type="pres">
      <dgm:prSet presAssocID="{F51F0F22-55CB-41AA-B80D-599C19839BE6}" presName="spacer" presStyleCnt="0"/>
      <dgm:spPr/>
    </dgm:pt>
    <dgm:pt modelId="{AE0669BF-E6C7-4D28-A81A-BBD870A68D65}" type="pres">
      <dgm:prSet presAssocID="{C7198A72-83F5-421D-A5BD-BC21E138D49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7B6E73F-4E3D-47A0-89B1-0329B0305635}" type="presOf" srcId="{CA0C33C4-6EE6-489B-89AB-2BC2A51FD6BA}" destId="{218EA33E-081D-4939-91BA-375B7F002350}" srcOrd="0" destOrd="0" presId="urn:microsoft.com/office/officeart/2005/8/layout/vList2"/>
    <dgm:cxn modelId="{824F8E86-BEF3-4EC1-A795-A9DDC8C86557}" type="presOf" srcId="{62A370C5-6027-4C82-AF87-B60086B02F12}" destId="{4644C0AB-18FB-4E4B-A9A0-99C58EB20284}" srcOrd="0" destOrd="0" presId="urn:microsoft.com/office/officeart/2005/8/layout/vList2"/>
    <dgm:cxn modelId="{A2ABA90D-88D0-416C-A3D3-4E0E531BFFB6}" type="presOf" srcId="{C7198A72-83F5-421D-A5BD-BC21E138D494}" destId="{AE0669BF-E6C7-4D28-A81A-BBD870A68D65}" srcOrd="0" destOrd="0" presId="urn:microsoft.com/office/officeart/2005/8/layout/vList2"/>
    <dgm:cxn modelId="{06453DE2-BBBD-43F4-8972-A5210111CBAE}" srcId="{CA0C33C4-6EE6-489B-89AB-2BC2A51FD6BA}" destId="{62A370C5-6027-4C82-AF87-B60086B02F12}" srcOrd="0" destOrd="0" parTransId="{49F4A96D-6A3C-49D4-9DDE-56F9CAE1ABF6}" sibTransId="{F51F0F22-55CB-41AA-B80D-599C19839BE6}"/>
    <dgm:cxn modelId="{F594754B-4815-4CFF-88BA-0F38DE3F505B}" srcId="{CA0C33C4-6EE6-489B-89AB-2BC2A51FD6BA}" destId="{C7198A72-83F5-421D-A5BD-BC21E138D494}" srcOrd="1" destOrd="0" parTransId="{0D3DFE49-A586-4211-8933-A87F58A9BC58}" sibTransId="{C07880A5-E5BE-4D6A-86F3-BEB5FFDFB9A9}"/>
    <dgm:cxn modelId="{92135A26-2185-4AE8-ADA8-C243748A014E}" type="presParOf" srcId="{218EA33E-081D-4939-91BA-375B7F002350}" destId="{4644C0AB-18FB-4E4B-A9A0-99C58EB20284}" srcOrd="0" destOrd="0" presId="urn:microsoft.com/office/officeart/2005/8/layout/vList2"/>
    <dgm:cxn modelId="{D118B2B8-F3DD-476A-834F-4BE13B140536}" type="presParOf" srcId="{218EA33E-081D-4939-91BA-375B7F002350}" destId="{E64BCF5D-DBD6-41AA-B391-6A230FD3DC4E}" srcOrd="1" destOrd="0" presId="urn:microsoft.com/office/officeart/2005/8/layout/vList2"/>
    <dgm:cxn modelId="{E47BC2E9-A173-4152-B0EF-7A3B29B9B2AE}" type="presParOf" srcId="{218EA33E-081D-4939-91BA-375B7F002350}" destId="{AE0669BF-E6C7-4D28-A81A-BBD870A68D6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3E4D18-CE79-4D67-80B0-5237E83DF73F}" type="doc">
      <dgm:prSet loTypeId="urn:microsoft.com/office/officeart/2005/8/layout/hList1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11C28D59-7319-4FED-AF44-8D9246530195}">
      <dgm:prSet phldrT="[Texto]" custT="1"/>
      <dgm:spPr/>
      <dgm:t>
        <a:bodyPr/>
        <a:lstStyle/>
        <a:p>
          <a:r>
            <a:rPr lang="es-EC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PERSONAL DE SALUD</a:t>
          </a:r>
        </a:p>
      </dgm:t>
    </dgm:pt>
    <dgm:pt modelId="{FAD43125-9CA6-423D-A9AE-55663ADD4166}" type="parTrans" cxnId="{BF56C4AF-758E-4FA6-9BBF-362D9A248F9C}">
      <dgm:prSet/>
      <dgm:spPr/>
      <dgm:t>
        <a:bodyPr/>
        <a:lstStyle/>
        <a:p>
          <a:endParaRPr lang="es-EC" sz="1400">
            <a:latin typeface="Tw Cen MT" panose="020B0602020104020603" pitchFamily="34" charset="0"/>
          </a:endParaRPr>
        </a:p>
      </dgm:t>
    </dgm:pt>
    <dgm:pt modelId="{5056F3C7-3EB0-4FEE-A010-5BD6B86CE62B}" type="sibTrans" cxnId="{BF56C4AF-758E-4FA6-9BBF-362D9A248F9C}">
      <dgm:prSet/>
      <dgm:spPr/>
      <dgm:t>
        <a:bodyPr/>
        <a:lstStyle/>
        <a:p>
          <a:endParaRPr lang="es-EC" sz="1400">
            <a:latin typeface="Tw Cen MT" panose="020B0602020104020603" pitchFamily="34" charset="0"/>
          </a:endParaRPr>
        </a:p>
      </dgm:t>
    </dgm:pt>
    <dgm:pt modelId="{305780C0-2EFB-4B4D-9F08-D2769629EF3F}">
      <dgm:prSet phldrT="[Texto]" custT="1"/>
      <dgm:spPr/>
      <dgm:t>
        <a:bodyPr/>
        <a:lstStyle/>
        <a:p>
          <a:r>
            <a:rPr lang="es-EC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FUNCIONARIOS DEL REGISTRO CIVIL</a:t>
          </a:r>
        </a:p>
      </dgm:t>
    </dgm:pt>
    <dgm:pt modelId="{C8050795-B2BD-4434-A77F-E63C8C9E5968}" type="parTrans" cxnId="{D0C54C91-8397-4BEF-9D3C-06BAB246B817}">
      <dgm:prSet/>
      <dgm:spPr/>
      <dgm:t>
        <a:bodyPr/>
        <a:lstStyle/>
        <a:p>
          <a:endParaRPr lang="es-EC" sz="1400">
            <a:latin typeface="Tw Cen MT" panose="020B0602020104020603" pitchFamily="34" charset="0"/>
          </a:endParaRPr>
        </a:p>
      </dgm:t>
    </dgm:pt>
    <dgm:pt modelId="{7234385C-7F19-4F6C-A95A-025D9A81BE78}" type="sibTrans" cxnId="{D0C54C91-8397-4BEF-9D3C-06BAB246B817}">
      <dgm:prSet/>
      <dgm:spPr/>
      <dgm:t>
        <a:bodyPr/>
        <a:lstStyle/>
        <a:p>
          <a:endParaRPr lang="es-EC" sz="1400">
            <a:latin typeface="Tw Cen MT" panose="020B0602020104020603" pitchFamily="34" charset="0"/>
          </a:endParaRPr>
        </a:p>
      </dgm:t>
    </dgm:pt>
    <dgm:pt modelId="{6D9627C5-7C5B-4058-AA32-3574E8F03499}">
      <dgm:prSet phldrT="[Texto]" custT="1"/>
      <dgm:spPr/>
      <dgm:t>
        <a:bodyPr/>
        <a:lstStyle/>
        <a:p>
          <a:pPr algn="ctr"/>
          <a:r>
            <a:rPr lang="es-ES" sz="1600" dirty="0">
              <a:latin typeface="Calibri" panose="020F0502020204030204" pitchFamily="34" charset="0"/>
              <a:cs typeface="Calibri" panose="020F0502020204030204" pitchFamily="34" charset="0"/>
            </a:rPr>
            <a:t>El 06 marzo 2021 con 16 capacitadores, en dos </a:t>
          </a:r>
          <a:r>
            <a:rPr lang="es-ES" sz="1600" dirty="0" smtClean="0">
              <a:latin typeface="Calibri" panose="020F0502020204030204" pitchFamily="34" charset="0"/>
              <a:cs typeface="Calibri" panose="020F0502020204030204" pitchFamily="34" charset="0"/>
            </a:rPr>
            <a:t>sesiones: 323 </a:t>
          </a:r>
          <a:r>
            <a:rPr lang="es-ES" sz="1600" dirty="0">
              <a:latin typeface="Calibri" panose="020F0502020204030204" pitchFamily="34" charset="0"/>
              <a:cs typeface="Calibri" panose="020F0502020204030204" pitchFamily="34" charset="0"/>
            </a:rPr>
            <a:t>servidores del Registro </a:t>
          </a:r>
          <a:r>
            <a:rPr lang="es-ES" sz="1600" dirty="0" smtClean="0">
              <a:latin typeface="Calibri" panose="020F0502020204030204" pitchFamily="34" charset="0"/>
              <a:cs typeface="Calibri" panose="020F0502020204030204" pitchFamily="34" charset="0"/>
            </a:rPr>
            <a:t>Civil</a:t>
          </a:r>
          <a:r>
            <a:rPr lang="es-ES" sz="1600" dirty="0">
              <a:latin typeface="Calibri" panose="020F0502020204030204" pitchFamily="34" charset="0"/>
              <a:cs typeface="Calibri" panose="020F0502020204030204" pitchFamily="34" charset="0"/>
            </a:rPr>
            <a:t>
El 8 de mayo de 2021, </a:t>
          </a:r>
          <a:r>
            <a:rPr lang="es-ES" sz="1600" dirty="0" smtClean="0">
              <a:latin typeface="Calibri" panose="020F0502020204030204" pitchFamily="34" charset="0"/>
              <a:cs typeface="Calibri" panose="020F0502020204030204" pitchFamily="34" charset="0"/>
            </a:rPr>
            <a:t>19 </a:t>
          </a:r>
          <a:r>
            <a:rPr lang="es-ES" sz="1600" dirty="0">
              <a:latin typeface="Calibri" panose="020F0502020204030204" pitchFamily="34" charset="0"/>
              <a:cs typeface="Calibri" panose="020F0502020204030204" pitchFamily="34" charset="0"/>
            </a:rPr>
            <a:t>capacitadores, en dos </a:t>
          </a:r>
          <a:r>
            <a:rPr lang="es-ES" sz="1600" dirty="0" smtClean="0">
              <a:latin typeface="Calibri" panose="020F0502020204030204" pitchFamily="34" charset="0"/>
              <a:cs typeface="Calibri" panose="020F0502020204030204" pitchFamily="34" charset="0"/>
            </a:rPr>
            <a:t>sesiones: </a:t>
          </a:r>
          <a:r>
            <a:rPr lang="es-ES" sz="1600" dirty="0">
              <a:latin typeface="Calibri" panose="020F0502020204030204" pitchFamily="34" charset="0"/>
              <a:cs typeface="Calibri" panose="020F0502020204030204" pitchFamily="34" charset="0"/>
            </a:rPr>
            <a:t>412 servidores del Registro Civil</a:t>
          </a:r>
          <a:endParaRPr lang="es-EC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4016CF2-7CA7-423C-9B94-25D2F3D7D514}" type="parTrans" cxnId="{EC351B35-3E2C-4B67-AF17-53F97282989C}">
      <dgm:prSet/>
      <dgm:spPr/>
      <dgm:t>
        <a:bodyPr/>
        <a:lstStyle/>
        <a:p>
          <a:endParaRPr lang="es-EC" sz="1400">
            <a:latin typeface="Tw Cen MT" panose="020B0602020104020603" pitchFamily="34" charset="0"/>
          </a:endParaRPr>
        </a:p>
      </dgm:t>
    </dgm:pt>
    <dgm:pt modelId="{90C56E5C-9753-489C-B07C-9EDB8AF2E373}" type="sibTrans" cxnId="{EC351B35-3E2C-4B67-AF17-53F97282989C}">
      <dgm:prSet/>
      <dgm:spPr/>
      <dgm:t>
        <a:bodyPr/>
        <a:lstStyle/>
        <a:p>
          <a:endParaRPr lang="es-EC" sz="1400">
            <a:latin typeface="Tw Cen MT" panose="020B0602020104020603" pitchFamily="34" charset="0"/>
          </a:endParaRPr>
        </a:p>
      </dgm:t>
    </dgm:pt>
    <dgm:pt modelId="{CD4562EB-8DE7-4FA9-BC03-D1AD0E0C023F}">
      <dgm:prSet phldrT="[Texto]" custT="1"/>
      <dgm:spPr/>
      <dgm:t>
        <a:bodyPr/>
        <a:lstStyle/>
        <a:p>
          <a:pPr algn="ctr"/>
          <a:r>
            <a:rPr lang="es-EC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COORDINADORES INTRAHOSPITALARIOS</a:t>
          </a:r>
        </a:p>
      </dgm:t>
    </dgm:pt>
    <dgm:pt modelId="{E04A2383-8BC2-42B2-9C3E-996E5973E92A}" type="parTrans" cxnId="{66A167DE-3C7E-422C-868F-7F5C8800E37C}">
      <dgm:prSet/>
      <dgm:spPr/>
      <dgm:t>
        <a:bodyPr/>
        <a:lstStyle/>
        <a:p>
          <a:endParaRPr lang="es-EC">
            <a:latin typeface="Tw Cen MT" panose="020B0602020104020603" pitchFamily="34" charset="0"/>
          </a:endParaRPr>
        </a:p>
      </dgm:t>
    </dgm:pt>
    <dgm:pt modelId="{BC9BC4B7-BCD0-452F-9F49-F2650F0DCF84}" type="sibTrans" cxnId="{66A167DE-3C7E-422C-868F-7F5C8800E37C}">
      <dgm:prSet/>
      <dgm:spPr/>
      <dgm:t>
        <a:bodyPr/>
        <a:lstStyle/>
        <a:p>
          <a:endParaRPr lang="es-EC">
            <a:latin typeface="Tw Cen MT" panose="020B0602020104020603" pitchFamily="34" charset="0"/>
          </a:endParaRPr>
        </a:p>
      </dgm:t>
    </dgm:pt>
    <dgm:pt modelId="{00CDEDDC-B1B7-4DBE-8710-B7C59E6FF5BB}">
      <dgm:prSet phldrT="[Texto]" custT="1"/>
      <dgm:spPr/>
      <dgm:t>
        <a:bodyPr/>
        <a:lstStyle/>
        <a:p>
          <a:pPr algn="ctr"/>
          <a:r>
            <a:rPr lang="es-EC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FAE/CREU/</a:t>
          </a:r>
        </a:p>
        <a:p>
          <a:pPr algn="ctr"/>
          <a:r>
            <a:rPr lang="es-EC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BOMBEROS</a:t>
          </a:r>
          <a:endParaRPr lang="es-EC" sz="16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7B0B4C1-FC10-4248-A3B6-149C2F182E00}" type="parTrans" cxnId="{7F2D279B-9D16-454E-B456-8D43C18EAC3B}">
      <dgm:prSet/>
      <dgm:spPr/>
      <dgm:t>
        <a:bodyPr/>
        <a:lstStyle/>
        <a:p>
          <a:endParaRPr lang="es-EC">
            <a:latin typeface="Tw Cen MT" panose="020B0602020104020603" pitchFamily="34" charset="0"/>
          </a:endParaRPr>
        </a:p>
      </dgm:t>
    </dgm:pt>
    <dgm:pt modelId="{4052EDB5-378F-4306-A4E0-1A3230EA9EC0}" type="sibTrans" cxnId="{7F2D279B-9D16-454E-B456-8D43C18EAC3B}">
      <dgm:prSet/>
      <dgm:spPr/>
      <dgm:t>
        <a:bodyPr/>
        <a:lstStyle/>
        <a:p>
          <a:endParaRPr lang="es-EC">
            <a:latin typeface="Tw Cen MT" panose="020B0602020104020603" pitchFamily="34" charset="0"/>
          </a:endParaRPr>
        </a:p>
      </dgm:t>
    </dgm:pt>
    <dgm:pt modelId="{14AD8FF3-38DA-4F43-A9A8-15CA42145D70}">
      <dgm:prSet phldrT="[Texto]" custT="1"/>
      <dgm:spPr/>
      <dgm:t>
        <a:bodyPr/>
        <a:lstStyle/>
        <a:p>
          <a:pPr algn="ctr"/>
          <a:endParaRPr lang="es-EC" sz="16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B023207-E39A-410E-A011-2E1A8A877FAD}" type="parTrans" cxnId="{ADBB08BB-E544-4639-84F4-2F51C99B7E51}">
      <dgm:prSet/>
      <dgm:spPr/>
      <dgm:t>
        <a:bodyPr/>
        <a:lstStyle/>
        <a:p>
          <a:endParaRPr lang="es-EC">
            <a:latin typeface="Tw Cen MT" panose="020B0602020104020603" pitchFamily="34" charset="0"/>
          </a:endParaRPr>
        </a:p>
      </dgm:t>
    </dgm:pt>
    <dgm:pt modelId="{52B18186-28DB-433C-A164-7EF8A23B0109}" type="sibTrans" cxnId="{ADBB08BB-E544-4639-84F4-2F51C99B7E51}">
      <dgm:prSet/>
      <dgm:spPr/>
      <dgm:t>
        <a:bodyPr/>
        <a:lstStyle/>
        <a:p>
          <a:endParaRPr lang="es-EC">
            <a:latin typeface="Tw Cen MT" panose="020B0602020104020603" pitchFamily="34" charset="0"/>
          </a:endParaRPr>
        </a:p>
      </dgm:t>
    </dgm:pt>
    <dgm:pt modelId="{85C7D2F6-2E74-4A47-B21D-C385D9F6D769}">
      <dgm:prSet phldrT="[Texto]" custT="1"/>
      <dgm:spPr/>
      <dgm:t>
        <a:bodyPr/>
        <a:lstStyle/>
        <a:p>
          <a:pPr algn="ctr"/>
          <a:r>
            <a:rPr lang="es-EC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1087 Profesionales de la salud capacitados</a:t>
          </a:r>
        </a:p>
      </dgm:t>
    </dgm:pt>
    <dgm:pt modelId="{FF1DD326-C15C-4E08-B96D-BC0EA7B7E68F}" type="parTrans" cxnId="{0F3E4B8D-E37E-40C0-AEFE-EE5BE3AA6CFB}">
      <dgm:prSet/>
      <dgm:spPr/>
      <dgm:t>
        <a:bodyPr/>
        <a:lstStyle/>
        <a:p>
          <a:endParaRPr lang="es-EC">
            <a:latin typeface="Tw Cen MT" panose="020B0602020104020603" pitchFamily="34" charset="0"/>
          </a:endParaRPr>
        </a:p>
      </dgm:t>
    </dgm:pt>
    <dgm:pt modelId="{F9045511-0B5B-4353-AD13-85D092D8DE91}" type="sibTrans" cxnId="{0F3E4B8D-E37E-40C0-AEFE-EE5BE3AA6CFB}">
      <dgm:prSet/>
      <dgm:spPr/>
      <dgm:t>
        <a:bodyPr/>
        <a:lstStyle/>
        <a:p>
          <a:endParaRPr lang="es-EC">
            <a:latin typeface="Tw Cen MT" panose="020B0602020104020603" pitchFamily="34" charset="0"/>
          </a:endParaRPr>
        </a:p>
      </dgm:t>
    </dgm:pt>
    <dgm:pt modelId="{F36146CB-D9C6-437B-B8E0-117A0B84EFCB}">
      <dgm:prSet phldrT="[Texto]" custT="1"/>
      <dgm:spPr/>
      <dgm:t>
        <a:bodyPr/>
        <a:lstStyle/>
        <a:p>
          <a:pPr algn="ctr"/>
          <a:r>
            <a:rPr lang="es-EC" sz="1600" dirty="0">
              <a:latin typeface="Calibri" panose="020F0502020204030204" pitchFamily="34" charset="0"/>
              <a:cs typeface="Calibri" panose="020F0502020204030204" pitchFamily="34" charset="0"/>
            </a:rPr>
            <a:t>FAE: 23 pilotos</a:t>
          </a:r>
        </a:p>
      </dgm:t>
    </dgm:pt>
    <dgm:pt modelId="{3F75CC02-938E-4262-AFBD-9C714B3238F3}" type="parTrans" cxnId="{B9E2E0F9-F6F6-447D-85A2-09CFB686AEDD}">
      <dgm:prSet/>
      <dgm:spPr/>
      <dgm:t>
        <a:bodyPr/>
        <a:lstStyle/>
        <a:p>
          <a:endParaRPr lang="es-EC">
            <a:latin typeface="Tw Cen MT" panose="020B0602020104020603" pitchFamily="34" charset="0"/>
          </a:endParaRPr>
        </a:p>
      </dgm:t>
    </dgm:pt>
    <dgm:pt modelId="{8CD18AA4-F82D-4677-876D-D100DC76026B}" type="sibTrans" cxnId="{B9E2E0F9-F6F6-447D-85A2-09CFB686AEDD}">
      <dgm:prSet/>
      <dgm:spPr/>
      <dgm:t>
        <a:bodyPr/>
        <a:lstStyle/>
        <a:p>
          <a:endParaRPr lang="es-EC">
            <a:latin typeface="Tw Cen MT" panose="020B0602020104020603" pitchFamily="34" charset="0"/>
          </a:endParaRPr>
        </a:p>
      </dgm:t>
    </dgm:pt>
    <dgm:pt modelId="{DFC9D8FF-1656-4795-A87D-C29E762A539E}">
      <dgm:prSet phldrT="[Texto]" custT="1"/>
      <dgm:spPr/>
      <dgm:t>
        <a:bodyPr/>
        <a:lstStyle/>
        <a:p>
          <a:pPr algn="ctr"/>
          <a:r>
            <a:rPr lang="es-EC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45 hospitales intervinieron</a:t>
          </a:r>
        </a:p>
      </dgm:t>
    </dgm:pt>
    <dgm:pt modelId="{34444803-D9AB-4D87-934B-5BB37F6598BF}" type="parTrans" cxnId="{1F938A44-9737-4D50-9FF3-FBDE1334C6A3}">
      <dgm:prSet/>
      <dgm:spPr/>
      <dgm:t>
        <a:bodyPr/>
        <a:lstStyle/>
        <a:p>
          <a:endParaRPr lang="es-EC">
            <a:latin typeface="Tw Cen MT" panose="020B0602020104020603" pitchFamily="34" charset="0"/>
          </a:endParaRPr>
        </a:p>
      </dgm:t>
    </dgm:pt>
    <dgm:pt modelId="{1DC04A0A-C7F5-4436-A54D-31CAF127CE65}" type="sibTrans" cxnId="{1F938A44-9737-4D50-9FF3-FBDE1334C6A3}">
      <dgm:prSet/>
      <dgm:spPr/>
      <dgm:t>
        <a:bodyPr/>
        <a:lstStyle/>
        <a:p>
          <a:endParaRPr lang="es-EC">
            <a:latin typeface="Tw Cen MT" panose="020B0602020104020603" pitchFamily="34" charset="0"/>
          </a:endParaRPr>
        </a:p>
      </dgm:t>
    </dgm:pt>
    <dgm:pt modelId="{AAD083F4-ABA4-43F3-AE6C-D3AF44883C53}">
      <dgm:prSet phldrT="[Texto]" custT="1"/>
      <dgm:spPr/>
      <dgm:t>
        <a:bodyPr/>
        <a:lstStyle/>
        <a:p>
          <a:pPr algn="ctr"/>
          <a:r>
            <a:rPr lang="es-EC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2 universidades</a:t>
          </a:r>
        </a:p>
      </dgm:t>
    </dgm:pt>
    <dgm:pt modelId="{61ED1205-E6C1-45AE-A564-FF23DD58E881}" type="parTrans" cxnId="{EAC732AD-62E7-43CF-BB2A-61353D10710D}">
      <dgm:prSet/>
      <dgm:spPr/>
      <dgm:t>
        <a:bodyPr/>
        <a:lstStyle/>
        <a:p>
          <a:endParaRPr lang="es-EC">
            <a:latin typeface="Tw Cen MT" panose="020B0602020104020603" pitchFamily="34" charset="0"/>
          </a:endParaRPr>
        </a:p>
      </dgm:t>
    </dgm:pt>
    <dgm:pt modelId="{C936BD61-4146-435A-B11D-ADC5D5357DA5}" type="sibTrans" cxnId="{EAC732AD-62E7-43CF-BB2A-61353D10710D}">
      <dgm:prSet/>
      <dgm:spPr/>
      <dgm:t>
        <a:bodyPr/>
        <a:lstStyle/>
        <a:p>
          <a:endParaRPr lang="es-EC">
            <a:latin typeface="Tw Cen MT" panose="020B0602020104020603" pitchFamily="34" charset="0"/>
          </a:endParaRPr>
        </a:p>
      </dgm:t>
    </dgm:pt>
    <dgm:pt modelId="{1C4C8FFC-7278-4763-BF85-2789B5B7D5AC}">
      <dgm:prSet phldrT="[Texto]" custT="1"/>
      <dgm:spPr/>
      <dgm:t>
        <a:bodyPr/>
        <a:lstStyle/>
        <a:p>
          <a:pPr algn="ctr"/>
          <a:r>
            <a:rPr lang="es-EC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Servicio Nacional de Medicina Legal y Ciencias </a:t>
          </a:r>
          <a:r>
            <a:rPr lang="es-EC" sz="1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Forenses</a:t>
          </a:r>
          <a:endParaRPr lang="es-EC" sz="16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8A623A-522B-4034-A8AA-ECDC25B1F72A}" type="parTrans" cxnId="{B20E6B69-3747-4893-B072-21D88E872383}">
      <dgm:prSet/>
      <dgm:spPr/>
      <dgm:t>
        <a:bodyPr/>
        <a:lstStyle/>
        <a:p>
          <a:endParaRPr lang="es-EC">
            <a:latin typeface="Tw Cen MT" panose="020B0602020104020603" pitchFamily="34" charset="0"/>
          </a:endParaRPr>
        </a:p>
      </dgm:t>
    </dgm:pt>
    <dgm:pt modelId="{3B938594-877E-4EA1-B65E-C2E1DA9D74DF}" type="sibTrans" cxnId="{B20E6B69-3747-4893-B072-21D88E872383}">
      <dgm:prSet/>
      <dgm:spPr/>
      <dgm:t>
        <a:bodyPr/>
        <a:lstStyle/>
        <a:p>
          <a:endParaRPr lang="es-EC">
            <a:latin typeface="Tw Cen MT" panose="020B0602020104020603" pitchFamily="34" charset="0"/>
          </a:endParaRPr>
        </a:p>
      </dgm:t>
    </dgm:pt>
    <dgm:pt modelId="{F40D7FD6-E2E9-497A-8C91-FA0BDA12D12C}">
      <dgm:prSet phldrT="[Texto]" custT="1"/>
      <dgm:spPr/>
      <dgm:t>
        <a:bodyPr/>
        <a:lstStyle/>
        <a:p>
          <a:pPr algn="ctr"/>
          <a:r>
            <a:rPr lang="es-EC" sz="1600" dirty="0">
              <a:latin typeface="Calibri" panose="020F0502020204030204" pitchFamily="34" charset="0"/>
              <a:cs typeface="Calibri" panose="020F0502020204030204" pitchFamily="34" charset="0"/>
            </a:rPr>
            <a:t>Taller Tomadores de </a:t>
          </a:r>
          <a:r>
            <a:rPr lang="es-EC" sz="1600" dirty="0" smtClean="0">
              <a:latin typeface="Calibri" panose="020F0502020204030204" pitchFamily="34" charset="0"/>
              <a:cs typeface="Calibri" panose="020F0502020204030204" pitchFamily="34" charset="0"/>
            </a:rPr>
            <a:t>Decisiones</a:t>
          </a:r>
          <a:r>
            <a:rPr lang="es-EC" sz="1600" dirty="0">
              <a:latin typeface="Calibri" panose="020F0502020204030204" pitchFamily="34" charset="0"/>
              <a:cs typeface="Calibri" panose="020F0502020204030204" pitchFamily="34" charset="0"/>
            </a:rPr>
            <a:t>: 23 coordinadores intrahospitalarios de donación y trasplante</a:t>
          </a:r>
        </a:p>
      </dgm:t>
    </dgm:pt>
    <dgm:pt modelId="{DD996572-EC13-49B2-91EE-DB5FE42383F7}" type="parTrans" cxnId="{B514550A-64ED-45BD-9272-49E7465FEC63}">
      <dgm:prSet/>
      <dgm:spPr/>
      <dgm:t>
        <a:bodyPr/>
        <a:lstStyle/>
        <a:p>
          <a:endParaRPr lang="es-EC">
            <a:latin typeface="Tw Cen MT" panose="020B0602020104020603" pitchFamily="34" charset="0"/>
          </a:endParaRPr>
        </a:p>
      </dgm:t>
    </dgm:pt>
    <dgm:pt modelId="{D6B2FCC6-A778-48AC-8418-76D5749E8991}" type="sibTrans" cxnId="{B514550A-64ED-45BD-9272-49E7465FEC63}">
      <dgm:prSet/>
      <dgm:spPr/>
      <dgm:t>
        <a:bodyPr/>
        <a:lstStyle/>
        <a:p>
          <a:endParaRPr lang="es-EC">
            <a:latin typeface="Tw Cen MT" panose="020B0602020104020603" pitchFamily="34" charset="0"/>
          </a:endParaRPr>
        </a:p>
      </dgm:t>
    </dgm:pt>
    <dgm:pt modelId="{501B50BE-95C1-40F6-A0FE-009EE0C8EE15}">
      <dgm:prSet phldrT="[Texto]" custT="1"/>
      <dgm:spPr/>
      <dgm:t>
        <a:bodyPr/>
        <a:lstStyle/>
        <a:p>
          <a:pPr algn="ctr"/>
          <a:r>
            <a:rPr lang="es-EC" sz="1600" dirty="0">
              <a:latin typeface="Calibri" panose="020F0502020204030204" pitchFamily="34" charset="0"/>
              <a:cs typeface="Calibri" panose="020F0502020204030204" pitchFamily="34" charset="0"/>
            </a:rPr>
            <a:t>Curso de Sensibilización: 13 coordinadores intrahospitalarios de donación y trasplante</a:t>
          </a:r>
        </a:p>
      </dgm:t>
    </dgm:pt>
    <dgm:pt modelId="{C8CD5769-A039-4C85-A028-C419AA3F913A}" type="parTrans" cxnId="{102F253A-5357-45A3-8C0E-05EE43F787C3}">
      <dgm:prSet/>
      <dgm:spPr/>
      <dgm:t>
        <a:bodyPr/>
        <a:lstStyle/>
        <a:p>
          <a:endParaRPr lang="es-EC">
            <a:latin typeface="Tw Cen MT" panose="020B0602020104020603" pitchFamily="34" charset="0"/>
          </a:endParaRPr>
        </a:p>
      </dgm:t>
    </dgm:pt>
    <dgm:pt modelId="{6011A397-D270-491A-A23E-1B1B2269B563}" type="sibTrans" cxnId="{102F253A-5357-45A3-8C0E-05EE43F787C3}">
      <dgm:prSet/>
      <dgm:spPr/>
      <dgm:t>
        <a:bodyPr/>
        <a:lstStyle/>
        <a:p>
          <a:endParaRPr lang="es-EC">
            <a:latin typeface="Tw Cen MT" panose="020B0602020104020603" pitchFamily="34" charset="0"/>
          </a:endParaRPr>
        </a:p>
      </dgm:t>
    </dgm:pt>
    <dgm:pt modelId="{F7124E8D-6BCC-45D1-A110-87A3D1F2DD93}">
      <dgm:prSet phldrT="[Texto]" custT="1"/>
      <dgm:spPr/>
      <dgm:t>
        <a:bodyPr/>
        <a:lstStyle/>
        <a:p>
          <a:pPr algn="ctr"/>
          <a:endParaRPr lang="es-EC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FEDE543-AAFD-4B87-8232-87D2AA2B23C5}" type="parTrans" cxnId="{EF71F3AD-5337-4FB1-8254-651A49167E05}">
      <dgm:prSet/>
      <dgm:spPr/>
      <dgm:t>
        <a:bodyPr/>
        <a:lstStyle/>
        <a:p>
          <a:endParaRPr lang="es-EC">
            <a:latin typeface="Tw Cen MT" panose="020B0602020104020603" pitchFamily="34" charset="0"/>
          </a:endParaRPr>
        </a:p>
      </dgm:t>
    </dgm:pt>
    <dgm:pt modelId="{C0AF0A49-0448-43E8-9BFE-A1F7FBBCF8E0}" type="sibTrans" cxnId="{EF71F3AD-5337-4FB1-8254-651A49167E05}">
      <dgm:prSet/>
      <dgm:spPr/>
      <dgm:t>
        <a:bodyPr/>
        <a:lstStyle/>
        <a:p>
          <a:endParaRPr lang="es-EC">
            <a:latin typeface="Tw Cen MT" panose="020B0602020104020603" pitchFamily="34" charset="0"/>
          </a:endParaRPr>
        </a:p>
      </dgm:t>
    </dgm:pt>
    <dgm:pt modelId="{5633F308-45D3-4A99-8DF1-EF2044CAB8F4}">
      <dgm:prSet phldrT="[Texto]" custT="1"/>
      <dgm:spPr/>
      <dgm:t>
        <a:bodyPr/>
        <a:lstStyle/>
        <a:p>
          <a:pPr algn="ctr"/>
          <a:endParaRPr lang="es-EC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5D51B07-E669-41BB-B6D4-1C2FDE8F626C}" type="parTrans" cxnId="{BD633855-1FAF-466B-9BF9-4C45C0774DD4}">
      <dgm:prSet/>
      <dgm:spPr/>
      <dgm:t>
        <a:bodyPr/>
        <a:lstStyle/>
        <a:p>
          <a:endParaRPr lang="es-EC">
            <a:latin typeface="Tw Cen MT" panose="020B0602020104020603" pitchFamily="34" charset="0"/>
          </a:endParaRPr>
        </a:p>
      </dgm:t>
    </dgm:pt>
    <dgm:pt modelId="{7A9658A9-26F0-4E78-84E3-C5B891D91915}" type="sibTrans" cxnId="{BD633855-1FAF-466B-9BF9-4C45C0774DD4}">
      <dgm:prSet/>
      <dgm:spPr/>
      <dgm:t>
        <a:bodyPr/>
        <a:lstStyle/>
        <a:p>
          <a:endParaRPr lang="es-EC">
            <a:latin typeface="Tw Cen MT" panose="020B0602020104020603" pitchFamily="34" charset="0"/>
          </a:endParaRPr>
        </a:p>
      </dgm:t>
    </dgm:pt>
    <dgm:pt modelId="{267B612D-52E2-42B4-B4C9-162981A6E292}">
      <dgm:prSet phldrT="[Texto]" custT="1"/>
      <dgm:spPr/>
      <dgm:t>
        <a:bodyPr/>
        <a:lstStyle/>
        <a:p>
          <a:pPr algn="ctr"/>
          <a:r>
            <a:rPr lang="es-EC" sz="1600" dirty="0">
              <a:latin typeface="Calibri" panose="020F0502020204030204" pitchFamily="34" charset="0"/>
              <a:cs typeface="Calibri" panose="020F0502020204030204" pitchFamily="34" charset="0"/>
            </a:rPr>
            <a:t>Curso de sensibilización a 1700 servidores del Registro Civil</a:t>
          </a:r>
        </a:p>
      </dgm:t>
    </dgm:pt>
    <dgm:pt modelId="{08908832-F2D4-4A96-9047-7713029CDD07}" type="parTrans" cxnId="{6E3AFD22-424C-4FCB-8D6A-E02B66A2354E}">
      <dgm:prSet/>
      <dgm:spPr/>
      <dgm:t>
        <a:bodyPr/>
        <a:lstStyle/>
        <a:p>
          <a:endParaRPr lang="es-EC">
            <a:latin typeface="Tw Cen MT" panose="020B0602020104020603" pitchFamily="34" charset="0"/>
          </a:endParaRPr>
        </a:p>
      </dgm:t>
    </dgm:pt>
    <dgm:pt modelId="{FBF20845-C5D3-4ECC-B38E-C96A6EF481CE}" type="sibTrans" cxnId="{6E3AFD22-424C-4FCB-8D6A-E02B66A2354E}">
      <dgm:prSet/>
      <dgm:spPr/>
      <dgm:t>
        <a:bodyPr/>
        <a:lstStyle/>
        <a:p>
          <a:endParaRPr lang="es-EC">
            <a:latin typeface="Tw Cen MT" panose="020B0602020104020603" pitchFamily="34" charset="0"/>
          </a:endParaRPr>
        </a:p>
      </dgm:t>
    </dgm:pt>
    <dgm:pt modelId="{9401C7F9-410A-431B-9A06-30C9C8BD92F4}">
      <dgm:prSet phldrT="[Texto]" custT="1"/>
      <dgm:spPr/>
      <dgm:t>
        <a:bodyPr/>
        <a:lstStyle/>
        <a:p>
          <a:pPr algn="ctr"/>
          <a:r>
            <a:rPr lang="es-EC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Curso de notificación de donantes G&lt;7 para CREU y MSP</a:t>
          </a:r>
        </a:p>
      </dgm:t>
    </dgm:pt>
    <dgm:pt modelId="{CE3FA236-A2AD-4038-B068-4296C30DBE9B}" type="parTrans" cxnId="{EF94B673-196F-4F31-9E5E-871618F6E77B}">
      <dgm:prSet/>
      <dgm:spPr/>
      <dgm:t>
        <a:bodyPr/>
        <a:lstStyle/>
        <a:p>
          <a:endParaRPr lang="es-EC">
            <a:latin typeface="Tw Cen MT" panose="020B0602020104020603" pitchFamily="34" charset="0"/>
          </a:endParaRPr>
        </a:p>
      </dgm:t>
    </dgm:pt>
    <dgm:pt modelId="{B3AF2FE4-7C23-4696-A4ED-5662721E90FE}" type="sibTrans" cxnId="{EF94B673-196F-4F31-9E5E-871618F6E77B}">
      <dgm:prSet/>
      <dgm:spPr/>
      <dgm:t>
        <a:bodyPr/>
        <a:lstStyle/>
        <a:p>
          <a:endParaRPr lang="es-EC">
            <a:latin typeface="Tw Cen MT" panose="020B0602020104020603" pitchFamily="34" charset="0"/>
          </a:endParaRPr>
        </a:p>
      </dgm:t>
    </dgm:pt>
    <dgm:pt modelId="{12F4ED2D-5635-4DC1-9400-B35F95424A8E}">
      <dgm:prSet phldrT="[Texto]" custT="1"/>
      <dgm:spPr/>
      <dgm:t>
        <a:bodyPr/>
        <a:lstStyle/>
        <a:p>
          <a:pPr algn="ctr"/>
          <a:r>
            <a:rPr lang="es-EC" sz="1600" dirty="0">
              <a:latin typeface="Calibri" panose="020F0502020204030204" pitchFamily="34" charset="0"/>
              <a:cs typeface="Calibri" panose="020F0502020204030204" pitchFamily="34" charset="0"/>
            </a:rPr>
            <a:t>67 Paramédicos del Centro Regulador de Emergencias y Urgencias</a:t>
          </a:r>
        </a:p>
      </dgm:t>
    </dgm:pt>
    <dgm:pt modelId="{C389B0AB-84D4-47C6-B19B-A17ADFAF7DA1}" type="parTrans" cxnId="{462DDD5D-50DF-4596-ACD7-CF5456321D29}">
      <dgm:prSet/>
      <dgm:spPr/>
      <dgm:t>
        <a:bodyPr/>
        <a:lstStyle/>
        <a:p>
          <a:endParaRPr lang="es-EC">
            <a:latin typeface="Tw Cen MT" panose="020B0602020104020603" pitchFamily="34" charset="0"/>
          </a:endParaRPr>
        </a:p>
      </dgm:t>
    </dgm:pt>
    <dgm:pt modelId="{74077B2F-690B-4BBA-A361-FAF086AEEE2F}" type="sibTrans" cxnId="{462DDD5D-50DF-4596-ACD7-CF5456321D29}">
      <dgm:prSet/>
      <dgm:spPr/>
      <dgm:t>
        <a:bodyPr/>
        <a:lstStyle/>
        <a:p>
          <a:endParaRPr lang="es-EC">
            <a:latin typeface="Tw Cen MT" panose="020B0602020104020603" pitchFamily="34" charset="0"/>
          </a:endParaRPr>
        </a:p>
      </dgm:t>
    </dgm:pt>
    <dgm:pt modelId="{6B66ADCC-F577-4615-99FC-61E51EFE479D}">
      <dgm:prSet phldrT="[Texto]" custT="1"/>
      <dgm:spPr/>
      <dgm:t>
        <a:bodyPr/>
        <a:lstStyle/>
        <a:p>
          <a:pPr algn="ctr"/>
          <a:r>
            <a:rPr lang="es-EC" sz="1600" dirty="0">
              <a:latin typeface="Calibri" panose="020F0502020204030204" pitchFamily="34" charset="0"/>
              <a:cs typeface="Calibri" panose="020F0502020204030204" pitchFamily="34" charset="0"/>
            </a:rPr>
            <a:t>100 Paramédicos del </a:t>
          </a:r>
          <a:r>
            <a:rPr lang="es-EC" sz="1600" dirty="0" smtClean="0">
              <a:latin typeface="Calibri" panose="020F0502020204030204" pitchFamily="34" charset="0"/>
              <a:cs typeface="Calibri" panose="020F0502020204030204" pitchFamily="34" charset="0"/>
            </a:rPr>
            <a:t>Cuerpo </a:t>
          </a:r>
          <a:r>
            <a:rPr lang="es-EC" sz="1600" dirty="0">
              <a:latin typeface="Calibri" panose="020F0502020204030204" pitchFamily="34" charset="0"/>
              <a:cs typeface="Calibri" panose="020F0502020204030204" pitchFamily="34" charset="0"/>
            </a:rPr>
            <a:t>de Bomberos de Quito</a:t>
          </a:r>
        </a:p>
      </dgm:t>
    </dgm:pt>
    <dgm:pt modelId="{9C57D26A-3A57-42B4-AEDC-DE83414F5072}" type="parTrans" cxnId="{9A195B89-BA94-49D2-9587-073D9EB1059C}">
      <dgm:prSet/>
      <dgm:spPr/>
      <dgm:t>
        <a:bodyPr/>
        <a:lstStyle/>
        <a:p>
          <a:endParaRPr lang="es-EC">
            <a:latin typeface="Tw Cen MT" panose="020B0602020104020603" pitchFamily="34" charset="0"/>
          </a:endParaRPr>
        </a:p>
      </dgm:t>
    </dgm:pt>
    <dgm:pt modelId="{BCE5CB21-F1D5-4A6C-8B82-32A686952307}" type="sibTrans" cxnId="{9A195B89-BA94-49D2-9587-073D9EB1059C}">
      <dgm:prSet/>
      <dgm:spPr/>
      <dgm:t>
        <a:bodyPr/>
        <a:lstStyle/>
        <a:p>
          <a:endParaRPr lang="es-EC">
            <a:latin typeface="Tw Cen MT" panose="020B0602020104020603" pitchFamily="34" charset="0"/>
          </a:endParaRPr>
        </a:p>
      </dgm:t>
    </dgm:pt>
    <dgm:pt modelId="{EA46235B-9925-40FB-A4BC-555726AD0CE3}" type="pres">
      <dgm:prSet presAssocID="{FC3E4D18-CE79-4D67-80B0-5237E83DF73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0C2714C-209B-47D4-A02C-F5414AFBD5FB}" type="pres">
      <dgm:prSet presAssocID="{11C28D59-7319-4FED-AF44-8D9246530195}" presName="composite" presStyleCnt="0"/>
      <dgm:spPr/>
    </dgm:pt>
    <dgm:pt modelId="{DC82B3D8-B999-44C4-98AD-C683406924EC}" type="pres">
      <dgm:prSet presAssocID="{11C28D59-7319-4FED-AF44-8D9246530195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C683492-746E-4A19-A219-BAF824663534}" type="pres">
      <dgm:prSet presAssocID="{11C28D59-7319-4FED-AF44-8D9246530195}" presName="desTx" presStyleLbl="alignAccFollowNode1" presStyleIdx="0" presStyleCnt="4" custScaleX="10067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C2B69C-ACDE-42C3-A8A5-D8AFA6668701}" type="pres">
      <dgm:prSet presAssocID="{5056F3C7-3EB0-4FEE-A010-5BD6B86CE62B}" presName="space" presStyleCnt="0"/>
      <dgm:spPr/>
    </dgm:pt>
    <dgm:pt modelId="{DAC6ED3F-D230-47E7-B241-80676EB15208}" type="pres">
      <dgm:prSet presAssocID="{CD4562EB-8DE7-4FA9-BC03-D1AD0E0C023F}" presName="composite" presStyleCnt="0"/>
      <dgm:spPr/>
    </dgm:pt>
    <dgm:pt modelId="{F5745ED4-971C-45C1-886D-6BB1E418303A}" type="pres">
      <dgm:prSet presAssocID="{CD4562EB-8DE7-4FA9-BC03-D1AD0E0C023F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5C3F68-2AF6-4D21-BC3E-9FF6F541C40C}" type="pres">
      <dgm:prSet presAssocID="{CD4562EB-8DE7-4FA9-BC03-D1AD0E0C023F}" presName="desTx" presStyleLbl="alignAccFollowNode1" presStyleIdx="1" presStyleCnt="4" custScaleX="9932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5B81FA0-53A1-4D1A-8F86-42779A7406B1}" type="pres">
      <dgm:prSet presAssocID="{BC9BC4B7-BCD0-452F-9F49-F2650F0DCF84}" presName="space" presStyleCnt="0"/>
      <dgm:spPr/>
    </dgm:pt>
    <dgm:pt modelId="{98866941-5A57-49A5-9020-A7CF14FAFC8A}" type="pres">
      <dgm:prSet presAssocID="{305780C0-2EFB-4B4D-9F08-D2769629EF3F}" presName="composite" presStyleCnt="0"/>
      <dgm:spPr/>
    </dgm:pt>
    <dgm:pt modelId="{73E1D3C9-03F3-4384-87AE-332B1C3794E3}" type="pres">
      <dgm:prSet presAssocID="{305780C0-2EFB-4B4D-9F08-D2769629EF3F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FFA0008-DAC2-499F-9229-CEBD3A2E596B}" type="pres">
      <dgm:prSet presAssocID="{305780C0-2EFB-4B4D-9F08-D2769629EF3F}" presName="desTx" presStyleLbl="alignAccFollowNode1" presStyleIdx="2" presStyleCnt="4" custScaleX="9840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0C059D-03F7-4616-8F50-817736975548}" type="pres">
      <dgm:prSet presAssocID="{7234385C-7F19-4F6C-A95A-025D9A81BE78}" presName="space" presStyleCnt="0"/>
      <dgm:spPr/>
    </dgm:pt>
    <dgm:pt modelId="{4870955C-BFBB-41E4-B912-69DCC6674E0E}" type="pres">
      <dgm:prSet presAssocID="{00CDEDDC-B1B7-4DBE-8710-B7C59E6FF5BB}" presName="composite" presStyleCnt="0"/>
      <dgm:spPr/>
    </dgm:pt>
    <dgm:pt modelId="{79ACD6AB-1B82-4452-9EAB-39C51C683041}" type="pres">
      <dgm:prSet presAssocID="{00CDEDDC-B1B7-4DBE-8710-B7C59E6FF5BB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AB557C7-8901-42E1-ABD5-0DF4C3FD039D}" type="pres">
      <dgm:prSet presAssocID="{00CDEDDC-B1B7-4DBE-8710-B7C59E6FF5BB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7C7AB32-B6A4-47B6-A8E5-13716849B56A}" type="presOf" srcId="{267B612D-52E2-42B4-B4C9-162981A6E292}" destId="{AFFA0008-DAC2-499F-9229-CEBD3A2E596B}" srcOrd="0" destOrd="1" presId="urn:microsoft.com/office/officeart/2005/8/layout/hList1"/>
    <dgm:cxn modelId="{354D08D2-214F-496B-92BC-7FB35E727A84}" type="presOf" srcId="{1C4C8FFC-7278-4763-BF85-2789B5B7D5AC}" destId="{6C683492-746E-4A19-A219-BAF824663534}" srcOrd="0" destOrd="4" presId="urn:microsoft.com/office/officeart/2005/8/layout/hList1"/>
    <dgm:cxn modelId="{C11AFCE3-FE6D-4B1A-83C1-E7D7442106EF}" type="presOf" srcId="{12F4ED2D-5635-4DC1-9400-B35F95424A8E}" destId="{EAB557C7-8901-42E1-ABD5-0DF4C3FD039D}" srcOrd="0" destOrd="3" presId="urn:microsoft.com/office/officeart/2005/8/layout/hList1"/>
    <dgm:cxn modelId="{EAC732AD-62E7-43CF-BB2A-61353D10710D}" srcId="{11C28D59-7319-4FED-AF44-8D9246530195}" destId="{AAD083F4-ABA4-43F3-AE6C-D3AF44883C53}" srcOrd="3" destOrd="0" parTransId="{61ED1205-E6C1-45AE-A564-FF23DD58E881}" sibTransId="{C936BD61-4146-435A-B11D-ADC5D5357DA5}"/>
    <dgm:cxn modelId="{4FC9909F-BF7E-4460-9764-9BCB83ABE54D}" type="presOf" srcId="{85C7D2F6-2E74-4A47-B21D-C385D9F6D769}" destId="{6C683492-746E-4A19-A219-BAF824663534}" srcOrd="0" destOrd="1" presId="urn:microsoft.com/office/officeart/2005/8/layout/hList1"/>
    <dgm:cxn modelId="{1C45A4BA-AEAD-467F-B3B0-7D673D1FC56B}" type="presOf" srcId="{AAD083F4-ABA4-43F3-AE6C-D3AF44883C53}" destId="{6C683492-746E-4A19-A219-BAF824663534}" srcOrd="0" destOrd="3" presId="urn:microsoft.com/office/officeart/2005/8/layout/hList1"/>
    <dgm:cxn modelId="{ADBB08BB-E544-4639-84F4-2F51C99B7E51}" srcId="{11C28D59-7319-4FED-AF44-8D9246530195}" destId="{14AD8FF3-38DA-4F43-A9A8-15CA42145D70}" srcOrd="0" destOrd="0" parTransId="{3B023207-E39A-410E-A011-2E1A8A877FAD}" sibTransId="{52B18186-28DB-433C-A164-7EF8A23B0109}"/>
    <dgm:cxn modelId="{EF94B673-196F-4F31-9E5E-871618F6E77B}" srcId="{11C28D59-7319-4FED-AF44-8D9246530195}" destId="{9401C7F9-410A-431B-9A06-30C9C8BD92F4}" srcOrd="5" destOrd="0" parTransId="{CE3FA236-A2AD-4038-B068-4296C30DBE9B}" sibTransId="{B3AF2FE4-7C23-4696-A4ED-5662721E90FE}"/>
    <dgm:cxn modelId="{66A167DE-3C7E-422C-868F-7F5C8800E37C}" srcId="{FC3E4D18-CE79-4D67-80B0-5237E83DF73F}" destId="{CD4562EB-8DE7-4FA9-BC03-D1AD0E0C023F}" srcOrd="1" destOrd="0" parTransId="{E04A2383-8BC2-42B2-9C3E-996E5973E92A}" sibTransId="{BC9BC4B7-BCD0-452F-9F49-F2650F0DCF84}"/>
    <dgm:cxn modelId="{4803A4E1-7C82-44A7-8CF1-BA9B2BFE5E63}" type="presOf" srcId="{F36146CB-D9C6-437B-B8E0-117A0B84EFCB}" destId="{EAB557C7-8901-42E1-ABD5-0DF4C3FD039D}" srcOrd="0" destOrd="2" presId="urn:microsoft.com/office/officeart/2005/8/layout/hList1"/>
    <dgm:cxn modelId="{6DBCA3B3-CC6B-4673-A836-52A9E9E16E5C}" type="presOf" srcId="{DFC9D8FF-1656-4795-A87D-C29E762A539E}" destId="{6C683492-746E-4A19-A219-BAF824663534}" srcOrd="0" destOrd="2" presId="urn:microsoft.com/office/officeart/2005/8/layout/hList1"/>
    <dgm:cxn modelId="{975B0287-775F-4361-989B-983C1CD70729}" type="presOf" srcId="{501B50BE-95C1-40F6-A0FE-009EE0C8EE15}" destId="{355C3F68-2AF6-4D21-BC3E-9FF6F541C40C}" srcOrd="0" destOrd="1" presId="urn:microsoft.com/office/officeart/2005/8/layout/hList1"/>
    <dgm:cxn modelId="{1F938A44-9737-4D50-9FF3-FBDE1334C6A3}" srcId="{11C28D59-7319-4FED-AF44-8D9246530195}" destId="{DFC9D8FF-1656-4795-A87D-C29E762A539E}" srcOrd="2" destOrd="0" parTransId="{34444803-D9AB-4D87-934B-5BB37F6598BF}" sibTransId="{1DC04A0A-C7F5-4436-A54D-31CAF127CE65}"/>
    <dgm:cxn modelId="{B8CF2B36-7410-4C49-9FB5-68CE676AC220}" type="presOf" srcId="{6B66ADCC-F577-4615-99FC-61E51EFE479D}" destId="{EAB557C7-8901-42E1-ABD5-0DF4C3FD039D}" srcOrd="0" destOrd="4" presId="urn:microsoft.com/office/officeart/2005/8/layout/hList1"/>
    <dgm:cxn modelId="{9197AB4E-F522-4449-BC69-60963E8A1B0B}" type="presOf" srcId="{F7124E8D-6BCC-45D1-A110-87A3D1F2DD93}" destId="{EAB557C7-8901-42E1-ABD5-0DF4C3FD039D}" srcOrd="0" destOrd="0" presId="urn:microsoft.com/office/officeart/2005/8/layout/hList1"/>
    <dgm:cxn modelId="{BD633855-1FAF-466B-9BF9-4C45C0774DD4}" srcId="{00CDEDDC-B1B7-4DBE-8710-B7C59E6FF5BB}" destId="{5633F308-45D3-4A99-8DF1-EF2044CAB8F4}" srcOrd="1" destOrd="0" parTransId="{15D51B07-E669-41BB-B6D4-1C2FDE8F626C}" sibTransId="{7A9658A9-26F0-4E78-84E3-C5B891D91915}"/>
    <dgm:cxn modelId="{7F2D279B-9D16-454E-B456-8D43C18EAC3B}" srcId="{FC3E4D18-CE79-4D67-80B0-5237E83DF73F}" destId="{00CDEDDC-B1B7-4DBE-8710-B7C59E6FF5BB}" srcOrd="3" destOrd="0" parTransId="{57B0B4C1-FC10-4248-A3B6-149C2F182E00}" sibTransId="{4052EDB5-378F-4306-A4E0-1A3230EA9EC0}"/>
    <dgm:cxn modelId="{D0C54C91-8397-4BEF-9D3C-06BAB246B817}" srcId="{FC3E4D18-CE79-4D67-80B0-5237E83DF73F}" destId="{305780C0-2EFB-4B4D-9F08-D2769629EF3F}" srcOrd="2" destOrd="0" parTransId="{C8050795-B2BD-4434-A77F-E63C8C9E5968}" sibTransId="{7234385C-7F19-4F6C-A95A-025D9A81BE78}"/>
    <dgm:cxn modelId="{0F3E4B8D-E37E-40C0-AEFE-EE5BE3AA6CFB}" srcId="{11C28D59-7319-4FED-AF44-8D9246530195}" destId="{85C7D2F6-2E74-4A47-B21D-C385D9F6D769}" srcOrd="1" destOrd="0" parTransId="{FF1DD326-C15C-4E08-B96D-BC0EA7B7E68F}" sibTransId="{F9045511-0B5B-4353-AD13-85D092D8DE91}"/>
    <dgm:cxn modelId="{F888F19E-DB25-48EF-A3F3-61A4F9A839B0}" type="presOf" srcId="{14AD8FF3-38DA-4F43-A9A8-15CA42145D70}" destId="{6C683492-746E-4A19-A219-BAF824663534}" srcOrd="0" destOrd="0" presId="urn:microsoft.com/office/officeart/2005/8/layout/hList1"/>
    <dgm:cxn modelId="{B20E6B69-3747-4893-B072-21D88E872383}" srcId="{11C28D59-7319-4FED-AF44-8D9246530195}" destId="{1C4C8FFC-7278-4763-BF85-2789B5B7D5AC}" srcOrd="4" destOrd="0" parTransId="{AB8A623A-522B-4034-A8AA-ECDC25B1F72A}" sibTransId="{3B938594-877E-4EA1-B65E-C2E1DA9D74DF}"/>
    <dgm:cxn modelId="{BF56C4AF-758E-4FA6-9BBF-362D9A248F9C}" srcId="{FC3E4D18-CE79-4D67-80B0-5237E83DF73F}" destId="{11C28D59-7319-4FED-AF44-8D9246530195}" srcOrd="0" destOrd="0" parTransId="{FAD43125-9CA6-423D-A9AE-55663ADD4166}" sibTransId="{5056F3C7-3EB0-4FEE-A010-5BD6B86CE62B}"/>
    <dgm:cxn modelId="{EC351B35-3E2C-4B67-AF17-53F97282989C}" srcId="{305780C0-2EFB-4B4D-9F08-D2769629EF3F}" destId="{6D9627C5-7C5B-4058-AA32-3574E8F03499}" srcOrd="0" destOrd="0" parTransId="{B4016CF2-7CA7-423C-9B94-25D2F3D7D514}" sibTransId="{90C56E5C-9753-489C-B07C-9EDB8AF2E373}"/>
    <dgm:cxn modelId="{858BF63D-5A95-4361-914B-9B14DDDA64E6}" type="presOf" srcId="{FC3E4D18-CE79-4D67-80B0-5237E83DF73F}" destId="{EA46235B-9925-40FB-A4BC-555726AD0CE3}" srcOrd="0" destOrd="0" presId="urn:microsoft.com/office/officeart/2005/8/layout/hList1"/>
    <dgm:cxn modelId="{462DDD5D-50DF-4596-ACD7-CF5456321D29}" srcId="{00CDEDDC-B1B7-4DBE-8710-B7C59E6FF5BB}" destId="{12F4ED2D-5635-4DC1-9400-B35F95424A8E}" srcOrd="3" destOrd="0" parTransId="{C389B0AB-84D4-47C6-B19B-A17ADFAF7DA1}" sibTransId="{74077B2F-690B-4BBA-A361-FAF086AEEE2F}"/>
    <dgm:cxn modelId="{102F253A-5357-45A3-8C0E-05EE43F787C3}" srcId="{CD4562EB-8DE7-4FA9-BC03-D1AD0E0C023F}" destId="{501B50BE-95C1-40F6-A0FE-009EE0C8EE15}" srcOrd="1" destOrd="0" parTransId="{C8CD5769-A039-4C85-A028-C419AA3F913A}" sibTransId="{6011A397-D270-491A-A23E-1B1B2269B563}"/>
    <dgm:cxn modelId="{9A195B89-BA94-49D2-9587-073D9EB1059C}" srcId="{00CDEDDC-B1B7-4DBE-8710-B7C59E6FF5BB}" destId="{6B66ADCC-F577-4615-99FC-61E51EFE479D}" srcOrd="4" destOrd="0" parTransId="{9C57D26A-3A57-42B4-AEDC-DE83414F5072}" sibTransId="{BCE5CB21-F1D5-4A6C-8B82-32A686952307}"/>
    <dgm:cxn modelId="{614D666E-EFDC-4001-BB0C-3AF3FFCEBD9D}" type="presOf" srcId="{6D9627C5-7C5B-4058-AA32-3574E8F03499}" destId="{AFFA0008-DAC2-499F-9229-CEBD3A2E596B}" srcOrd="0" destOrd="0" presId="urn:microsoft.com/office/officeart/2005/8/layout/hList1"/>
    <dgm:cxn modelId="{D36CACA7-6092-48A6-B1DF-F45046821ABF}" type="presOf" srcId="{CD4562EB-8DE7-4FA9-BC03-D1AD0E0C023F}" destId="{F5745ED4-971C-45C1-886D-6BB1E418303A}" srcOrd="0" destOrd="0" presId="urn:microsoft.com/office/officeart/2005/8/layout/hList1"/>
    <dgm:cxn modelId="{8D736994-5C80-4BAE-A69C-01520D427527}" type="presOf" srcId="{5633F308-45D3-4A99-8DF1-EF2044CAB8F4}" destId="{EAB557C7-8901-42E1-ABD5-0DF4C3FD039D}" srcOrd="0" destOrd="1" presId="urn:microsoft.com/office/officeart/2005/8/layout/hList1"/>
    <dgm:cxn modelId="{EF71F3AD-5337-4FB1-8254-651A49167E05}" srcId="{00CDEDDC-B1B7-4DBE-8710-B7C59E6FF5BB}" destId="{F7124E8D-6BCC-45D1-A110-87A3D1F2DD93}" srcOrd="0" destOrd="0" parTransId="{0FEDE543-AAFD-4B87-8232-87D2AA2B23C5}" sibTransId="{C0AF0A49-0448-43E8-9BFE-A1F7FBBCF8E0}"/>
    <dgm:cxn modelId="{5A1328AD-5A6B-4FB6-91C9-933A5D24B738}" type="presOf" srcId="{11C28D59-7319-4FED-AF44-8D9246530195}" destId="{DC82B3D8-B999-44C4-98AD-C683406924EC}" srcOrd="0" destOrd="0" presId="urn:microsoft.com/office/officeart/2005/8/layout/hList1"/>
    <dgm:cxn modelId="{AA5B06CD-BB22-483E-81C0-20D5A54DF7BD}" type="presOf" srcId="{F40D7FD6-E2E9-497A-8C91-FA0BDA12D12C}" destId="{355C3F68-2AF6-4D21-BC3E-9FF6F541C40C}" srcOrd="0" destOrd="0" presId="urn:microsoft.com/office/officeart/2005/8/layout/hList1"/>
    <dgm:cxn modelId="{6E3AFD22-424C-4FCB-8D6A-E02B66A2354E}" srcId="{305780C0-2EFB-4B4D-9F08-D2769629EF3F}" destId="{267B612D-52E2-42B4-B4C9-162981A6E292}" srcOrd="1" destOrd="0" parTransId="{08908832-F2D4-4A96-9047-7713029CDD07}" sibTransId="{FBF20845-C5D3-4ECC-B38E-C96A6EF481CE}"/>
    <dgm:cxn modelId="{14DC89F6-1AA8-4EBC-B1F5-5402C8059EE8}" type="presOf" srcId="{305780C0-2EFB-4B4D-9F08-D2769629EF3F}" destId="{73E1D3C9-03F3-4384-87AE-332B1C3794E3}" srcOrd="0" destOrd="0" presId="urn:microsoft.com/office/officeart/2005/8/layout/hList1"/>
    <dgm:cxn modelId="{B514550A-64ED-45BD-9272-49E7465FEC63}" srcId="{CD4562EB-8DE7-4FA9-BC03-D1AD0E0C023F}" destId="{F40D7FD6-E2E9-497A-8C91-FA0BDA12D12C}" srcOrd="0" destOrd="0" parTransId="{DD996572-EC13-49B2-91EE-DB5FE42383F7}" sibTransId="{D6B2FCC6-A778-48AC-8418-76D5749E8991}"/>
    <dgm:cxn modelId="{2A41D8BE-C5CB-4DB5-A261-3B2AEE37F0BD}" type="presOf" srcId="{9401C7F9-410A-431B-9A06-30C9C8BD92F4}" destId="{6C683492-746E-4A19-A219-BAF824663534}" srcOrd="0" destOrd="5" presId="urn:microsoft.com/office/officeart/2005/8/layout/hList1"/>
    <dgm:cxn modelId="{05032B8E-84F9-43B8-B21D-92781872D162}" type="presOf" srcId="{00CDEDDC-B1B7-4DBE-8710-B7C59E6FF5BB}" destId="{79ACD6AB-1B82-4452-9EAB-39C51C683041}" srcOrd="0" destOrd="0" presId="urn:microsoft.com/office/officeart/2005/8/layout/hList1"/>
    <dgm:cxn modelId="{B9E2E0F9-F6F6-447D-85A2-09CFB686AEDD}" srcId="{00CDEDDC-B1B7-4DBE-8710-B7C59E6FF5BB}" destId="{F36146CB-D9C6-437B-B8E0-117A0B84EFCB}" srcOrd="2" destOrd="0" parTransId="{3F75CC02-938E-4262-AFBD-9C714B3238F3}" sibTransId="{8CD18AA4-F82D-4677-876D-D100DC76026B}"/>
    <dgm:cxn modelId="{0333C96A-EC01-4B82-905A-1FB84480B447}" type="presParOf" srcId="{EA46235B-9925-40FB-A4BC-555726AD0CE3}" destId="{A0C2714C-209B-47D4-A02C-F5414AFBD5FB}" srcOrd="0" destOrd="0" presId="urn:microsoft.com/office/officeart/2005/8/layout/hList1"/>
    <dgm:cxn modelId="{8BAC3E8E-0235-40DC-A8D0-9556D2508BF0}" type="presParOf" srcId="{A0C2714C-209B-47D4-A02C-F5414AFBD5FB}" destId="{DC82B3D8-B999-44C4-98AD-C683406924EC}" srcOrd="0" destOrd="0" presId="urn:microsoft.com/office/officeart/2005/8/layout/hList1"/>
    <dgm:cxn modelId="{B17C8BEE-C7D0-4F3C-97C8-657436574B37}" type="presParOf" srcId="{A0C2714C-209B-47D4-A02C-F5414AFBD5FB}" destId="{6C683492-746E-4A19-A219-BAF824663534}" srcOrd="1" destOrd="0" presId="urn:microsoft.com/office/officeart/2005/8/layout/hList1"/>
    <dgm:cxn modelId="{2AEF5437-B60F-4872-B486-0EA9FCB1C7C4}" type="presParOf" srcId="{EA46235B-9925-40FB-A4BC-555726AD0CE3}" destId="{37C2B69C-ACDE-42C3-A8A5-D8AFA6668701}" srcOrd="1" destOrd="0" presId="urn:microsoft.com/office/officeart/2005/8/layout/hList1"/>
    <dgm:cxn modelId="{136F4E2C-E608-4FC1-9E13-47BF8B72DAFA}" type="presParOf" srcId="{EA46235B-9925-40FB-A4BC-555726AD0CE3}" destId="{DAC6ED3F-D230-47E7-B241-80676EB15208}" srcOrd="2" destOrd="0" presId="urn:microsoft.com/office/officeart/2005/8/layout/hList1"/>
    <dgm:cxn modelId="{784C1E4C-B6DA-43C6-9846-84A5317928CC}" type="presParOf" srcId="{DAC6ED3F-D230-47E7-B241-80676EB15208}" destId="{F5745ED4-971C-45C1-886D-6BB1E418303A}" srcOrd="0" destOrd="0" presId="urn:microsoft.com/office/officeart/2005/8/layout/hList1"/>
    <dgm:cxn modelId="{3599D076-C461-4EFC-8B73-D34BEA82E00A}" type="presParOf" srcId="{DAC6ED3F-D230-47E7-B241-80676EB15208}" destId="{355C3F68-2AF6-4D21-BC3E-9FF6F541C40C}" srcOrd="1" destOrd="0" presId="urn:microsoft.com/office/officeart/2005/8/layout/hList1"/>
    <dgm:cxn modelId="{CCAC49F5-C8C4-44C4-B712-A14E00C63239}" type="presParOf" srcId="{EA46235B-9925-40FB-A4BC-555726AD0CE3}" destId="{15B81FA0-53A1-4D1A-8F86-42779A7406B1}" srcOrd="3" destOrd="0" presId="urn:microsoft.com/office/officeart/2005/8/layout/hList1"/>
    <dgm:cxn modelId="{EC1C4E8C-22F9-4E42-AAF4-BE8083A04F5F}" type="presParOf" srcId="{EA46235B-9925-40FB-A4BC-555726AD0CE3}" destId="{98866941-5A57-49A5-9020-A7CF14FAFC8A}" srcOrd="4" destOrd="0" presId="urn:microsoft.com/office/officeart/2005/8/layout/hList1"/>
    <dgm:cxn modelId="{588FD1CA-73C3-4747-9D62-F2617A2C61E8}" type="presParOf" srcId="{98866941-5A57-49A5-9020-A7CF14FAFC8A}" destId="{73E1D3C9-03F3-4384-87AE-332B1C3794E3}" srcOrd="0" destOrd="0" presId="urn:microsoft.com/office/officeart/2005/8/layout/hList1"/>
    <dgm:cxn modelId="{195ACF7F-38B7-4E4D-90BB-DD550EB6DB6F}" type="presParOf" srcId="{98866941-5A57-49A5-9020-A7CF14FAFC8A}" destId="{AFFA0008-DAC2-499F-9229-CEBD3A2E596B}" srcOrd="1" destOrd="0" presId="urn:microsoft.com/office/officeart/2005/8/layout/hList1"/>
    <dgm:cxn modelId="{3A679206-1E28-46E8-8281-B65326187C83}" type="presParOf" srcId="{EA46235B-9925-40FB-A4BC-555726AD0CE3}" destId="{F20C059D-03F7-4616-8F50-817736975548}" srcOrd="5" destOrd="0" presId="urn:microsoft.com/office/officeart/2005/8/layout/hList1"/>
    <dgm:cxn modelId="{1F5461EF-6CA4-4407-BC3F-680CC78957F1}" type="presParOf" srcId="{EA46235B-9925-40FB-A4BC-555726AD0CE3}" destId="{4870955C-BFBB-41E4-B912-69DCC6674E0E}" srcOrd="6" destOrd="0" presId="urn:microsoft.com/office/officeart/2005/8/layout/hList1"/>
    <dgm:cxn modelId="{579EE4B5-2915-44C2-B581-A699BCBA2289}" type="presParOf" srcId="{4870955C-BFBB-41E4-B912-69DCC6674E0E}" destId="{79ACD6AB-1B82-4452-9EAB-39C51C683041}" srcOrd="0" destOrd="0" presId="urn:microsoft.com/office/officeart/2005/8/layout/hList1"/>
    <dgm:cxn modelId="{FF0FC556-E343-4A95-8F32-F97675A941F0}" type="presParOf" srcId="{4870955C-BFBB-41E4-B912-69DCC6674E0E}" destId="{EAB557C7-8901-42E1-ABD5-0DF4C3FD039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305630-3D06-40DA-A9FC-6113BA891BC9}" type="doc">
      <dgm:prSet loTypeId="urn:microsoft.com/office/officeart/2005/8/layout/vList5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88BAC5E9-1B16-4FFF-8D93-9612C92E4F3C}">
      <dgm:prSet phldrT="[Texto]" custT="1"/>
      <dgm:spPr/>
      <dgm:t>
        <a:bodyPr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Colegios emblemáticos</a:t>
          </a:r>
          <a:endParaRPr lang="es-EC" sz="2800" b="1" kern="1200" dirty="0"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54F4AFBD-92D5-407E-BB77-49D08517DCF6}" type="parTrans" cxnId="{CF039470-5C41-4663-A653-F065086FCD5E}">
      <dgm:prSet/>
      <dgm:spPr/>
      <dgm:t>
        <a:bodyPr/>
        <a:lstStyle/>
        <a:p>
          <a:endParaRPr lang="es-EC" sz="1800">
            <a:latin typeface="Tw Cen MT" panose="020B0602020104020603" pitchFamily="34" charset="0"/>
          </a:endParaRPr>
        </a:p>
      </dgm:t>
    </dgm:pt>
    <dgm:pt modelId="{D0802D5D-CF74-4584-A564-A06379328857}" type="sibTrans" cxnId="{CF039470-5C41-4663-A653-F065086FCD5E}">
      <dgm:prSet/>
      <dgm:spPr/>
      <dgm:t>
        <a:bodyPr/>
        <a:lstStyle/>
        <a:p>
          <a:endParaRPr lang="es-EC" sz="1800">
            <a:latin typeface="Tw Cen MT" panose="020B0602020104020603" pitchFamily="34" charset="0"/>
          </a:endParaRPr>
        </a:p>
      </dgm:t>
    </dgm:pt>
    <dgm:pt modelId="{99BE77A8-D644-46FA-9D7A-A9465965ABC2}">
      <dgm:prSet phldrT="[Texto]" custT="1"/>
      <dgm:spPr/>
      <dgm:t>
        <a:bodyPr/>
        <a:lstStyle/>
        <a:p>
          <a:r>
            <a:rPr lang="es-EC" sz="1100" dirty="0">
              <a:latin typeface="Calibri" panose="020F0502020204030204" pitchFamily="34" charset="0"/>
              <a:cs typeface="Calibri" panose="020F0502020204030204" pitchFamily="34" charset="0"/>
            </a:rPr>
            <a:t>INSTITUTO NACIONAL MEJIA</a:t>
          </a:r>
        </a:p>
      </dgm:t>
    </dgm:pt>
    <dgm:pt modelId="{0EE44EEE-248E-43E9-AB55-942A222224AD}" type="parTrans" cxnId="{D39950C4-4D92-477D-8E80-A28159B7784E}">
      <dgm:prSet/>
      <dgm:spPr/>
      <dgm:t>
        <a:bodyPr/>
        <a:lstStyle/>
        <a:p>
          <a:endParaRPr lang="es-EC" sz="1800">
            <a:latin typeface="Tw Cen MT" panose="020B0602020104020603" pitchFamily="34" charset="0"/>
          </a:endParaRPr>
        </a:p>
      </dgm:t>
    </dgm:pt>
    <dgm:pt modelId="{4C8315DD-0D54-4427-A983-B6662C814D14}" type="sibTrans" cxnId="{D39950C4-4D92-477D-8E80-A28159B7784E}">
      <dgm:prSet/>
      <dgm:spPr/>
      <dgm:t>
        <a:bodyPr/>
        <a:lstStyle/>
        <a:p>
          <a:endParaRPr lang="es-EC" sz="1800">
            <a:latin typeface="Tw Cen MT" panose="020B0602020104020603" pitchFamily="34" charset="0"/>
          </a:endParaRPr>
        </a:p>
      </dgm:t>
    </dgm:pt>
    <dgm:pt modelId="{E41F174C-61CE-4C54-AE44-7169EBA0B591}">
      <dgm:prSet phldrT="[Texto]" custT="1"/>
      <dgm:spPr/>
      <dgm:t>
        <a:bodyPr/>
        <a:lstStyle/>
        <a:p>
          <a:r>
            <a:rPr lang="es-EC" sz="2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Resultados</a:t>
          </a:r>
          <a:endParaRPr lang="es-EC" sz="2800" b="1" kern="1200" dirty="0"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5C56D248-3CE1-4484-B623-47E23B33B8A2}" type="parTrans" cxnId="{BB6A73E9-E62F-4D77-AD91-32BEC84AC4BB}">
      <dgm:prSet/>
      <dgm:spPr/>
      <dgm:t>
        <a:bodyPr/>
        <a:lstStyle/>
        <a:p>
          <a:endParaRPr lang="es-EC" sz="1800">
            <a:latin typeface="Tw Cen MT" panose="020B0602020104020603" pitchFamily="34" charset="0"/>
          </a:endParaRPr>
        </a:p>
      </dgm:t>
    </dgm:pt>
    <dgm:pt modelId="{125C2FDD-86EB-4B04-ADB7-22FBEF42D73F}" type="sibTrans" cxnId="{BB6A73E9-E62F-4D77-AD91-32BEC84AC4BB}">
      <dgm:prSet/>
      <dgm:spPr/>
      <dgm:t>
        <a:bodyPr/>
        <a:lstStyle/>
        <a:p>
          <a:endParaRPr lang="es-EC" sz="1800">
            <a:latin typeface="Tw Cen MT" panose="020B0602020104020603" pitchFamily="34" charset="0"/>
          </a:endParaRPr>
        </a:p>
      </dgm:t>
    </dgm:pt>
    <dgm:pt modelId="{18D26127-43F3-4AC1-B788-010A6AFDFA11}">
      <dgm:prSet phldrT="[Texto]" custT="1"/>
      <dgm:spPr/>
      <dgm:t>
        <a:bodyPr/>
        <a:lstStyle/>
        <a:p>
          <a:r>
            <a:rPr lang="es-EC" sz="1800" dirty="0">
              <a:latin typeface="Calibri" panose="020F0502020204030204" pitchFamily="34" charset="0"/>
              <a:cs typeface="Calibri" panose="020F0502020204030204" pitchFamily="34" charset="0"/>
            </a:rPr>
            <a:t>230 docentes</a:t>
          </a:r>
        </a:p>
      </dgm:t>
    </dgm:pt>
    <dgm:pt modelId="{F188299D-13A3-4CF9-929F-E813BD8122F8}" type="parTrans" cxnId="{A47E5DEF-8D24-4CA0-AB6E-FB5DB40872B4}">
      <dgm:prSet/>
      <dgm:spPr/>
      <dgm:t>
        <a:bodyPr/>
        <a:lstStyle/>
        <a:p>
          <a:endParaRPr lang="es-EC" sz="1800">
            <a:latin typeface="Tw Cen MT" panose="020B0602020104020603" pitchFamily="34" charset="0"/>
          </a:endParaRPr>
        </a:p>
      </dgm:t>
    </dgm:pt>
    <dgm:pt modelId="{528EFFA5-28E9-4D56-B5CB-F72E0A11C301}" type="sibTrans" cxnId="{A47E5DEF-8D24-4CA0-AB6E-FB5DB40872B4}">
      <dgm:prSet/>
      <dgm:spPr/>
      <dgm:t>
        <a:bodyPr/>
        <a:lstStyle/>
        <a:p>
          <a:endParaRPr lang="es-EC" sz="1800">
            <a:latin typeface="Tw Cen MT" panose="020B0602020104020603" pitchFamily="34" charset="0"/>
          </a:endParaRPr>
        </a:p>
      </dgm:t>
    </dgm:pt>
    <dgm:pt modelId="{F1EB247E-C0FA-49CF-A01D-5C847F273B4A}">
      <dgm:prSet custT="1"/>
      <dgm:spPr/>
      <dgm:t>
        <a:bodyPr/>
        <a:lstStyle/>
        <a:p>
          <a:r>
            <a:rPr lang="es-EC" sz="1100">
              <a:latin typeface="Calibri" panose="020F0502020204030204" pitchFamily="34" charset="0"/>
              <a:cs typeface="Calibri" panose="020F0502020204030204" pitchFamily="34" charset="0"/>
            </a:rPr>
            <a:t>INSTITUCION EDUCATIVA JUAN PIO MONTUFAR</a:t>
          </a:r>
        </a:p>
      </dgm:t>
    </dgm:pt>
    <dgm:pt modelId="{64D2A86A-79F9-4937-99D3-A5DDF96066E8}" type="parTrans" cxnId="{D312DEDD-4C4C-4A65-903E-739D36D47852}">
      <dgm:prSet/>
      <dgm:spPr/>
      <dgm:t>
        <a:bodyPr/>
        <a:lstStyle/>
        <a:p>
          <a:endParaRPr lang="es-EC" sz="2400">
            <a:latin typeface="Tw Cen MT" panose="020B0602020104020603" pitchFamily="34" charset="0"/>
          </a:endParaRPr>
        </a:p>
      </dgm:t>
    </dgm:pt>
    <dgm:pt modelId="{1B7B8202-3D0B-4CD8-B695-8C28212832E4}" type="sibTrans" cxnId="{D312DEDD-4C4C-4A65-903E-739D36D47852}">
      <dgm:prSet/>
      <dgm:spPr/>
      <dgm:t>
        <a:bodyPr/>
        <a:lstStyle/>
        <a:p>
          <a:endParaRPr lang="es-EC" sz="2400">
            <a:latin typeface="Tw Cen MT" panose="020B0602020104020603" pitchFamily="34" charset="0"/>
          </a:endParaRPr>
        </a:p>
      </dgm:t>
    </dgm:pt>
    <dgm:pt modelId="{B7708FDC-8B0C-4478-931D-DC13BDC1C20C}">
      <dgm:prSet custT="1"/>
      <dgm:spPr/>
      <dgm:t>
        <a:bodyPr/>
        <a:lstStyle/>
        <a:p>
          <a:r>
            <a:rPr lang="es-EC" sz="1100" dirty="0">
              <a:latin typeface="Calibri" panose="020F0502020204030204" pitchFamily="34" charset="0"/>
              <a:cs typeface="Calibri" panose="020F0502020204030204" pitchFamily="34" charset="0"/>
            </a:rPr>
            <a:t>UNIDAD EDUCATIVA FISCAL MANUELA CAÑIZARES</a:t>
          </a:r>
        </a:p>
      </dgm:t>
    </dgm:pt>
    <dgm:pt modelId="{F7422A76-DD2B-4B12-87FC-84D545D56B08}" type="parTrans" cxnId="{0CB3E456-AC3A-4C99-B2EB-245A5578309F}">
      <dgm:prSet/>
      <dgm:spPr/>
      <dgm:t>
        <a:bodyPr/>
        <a:lstStyle/>
        <a:p>
          <a:endParaRPr lang="es-EC" sz="2400">
            <a:latin typeface="Tw Cen MT" panose="020B0602020104020603" pitchFamily="34" charset="0"/>
          </a:endParaRPr>
        </a:p>
      </dgm:t>
    </dgm:pt>
    <dgm:pt modelId="{A4FA1AFA-92D7-4EE6-B0E5-374718D4A12B}" type="sibTrans" cxnId="{0CB3E456-AC3A-4C99-B2EB-245A5578309F}">
      <dgm:prSet/>
      <dgm:spPr/>
      <dgm:t>
        <a:bodyPr/>
        <a:lstStyle/>
        <a:p>
          <a:endParaRPr lang="es-EC" sz="2400">
            <a:latin typeface="Tw Cen MT" panose="020B0602020104020603" pitchFamily="34" charset="0"/>
          </a:endParaRPr>
        </a:p>
      </dgm:t>
    </dgm:pt>
    <dgm:pt modelId="{FA91FA9A-8475-4D3D-B891-32BE57E8F476}">
      <dgm:prSet custT="1"/>
      <dgm:spPr/>
      <dgm:t>
        <a:bodyPr/>
        <a:lstStyle/>
        <a:p>
          <a:r>
            <a:rPr lang="es-EC" sz="1100" dirty="0">
              <a:latin typeface="Calibri" panose="020F0502020204030204" pitchFamily="34" charset="0"/>
              <a:cs typeface="Calibri" panose="020F0502020204030204" pitchFamily="34" charset="0"/>
            </a:rPr>
            <a:t>COLEGIO DE BACHILLERATO RICAURTE</a:t>
          </a:r>
        </a:p>
      </dgm:t>
    </dgm:pt>
    <dgm:pt modelId="{A404F29C-0567-4389-BE41-4AF98989C859}" type="parTrans" cxnId="{66B0910A-7A2B-4C5A-86AE-F4641EE53E09}">
      <dgm:prSet/>
      <dgm:spPr/>
      <dgm:t>
        <a:bodyPr/>
        <a:lstStyle/>
        <a:p>
          <a:endParaRPr lang="es-EC" sz="2400">
            <a:latin typeface="Tw Cen MT" panose="020B0602020104020603" pitchFamily="34" charset="0"/>
          </a:endParaRPr>
        </a:p>
      </dgm:t>
    </dgm:pt>
    <dgm:pt modelId="{BE808E3D-AD29-4ED3-993B-2F14E940CCA5}" type="sibTrans" cxnId="{66B0910A-7A2B-4C5A-86AE-F4641EE53E09}">
      <dgm:prSet/>
      <dgm:spPr/>
      <dgm:t>
        <a:bodyPr/>
        <a:lstStyle/>
        <a:p>
          <a:endParaRPr lang="es-EC" sz="2400">
            <a:latin typeface="Tw Cen MT" panose="020B0602020104020603" pitchFamily="34" charset="0"/>
          </a:endParaRPr>
        </a:p>
      </dgm:t>
    </dgm:pt>
    <dgm:pt modelId="{DCC58515-535D-4AA8-BF4E-BD0A2E8AC93F}">
      <dgm:prSet custT="1"/>
      <dgm:spPr/>
      <dgm:t>
        <a:bodyPr/>
        <a:lstStyle/>
        <a:p>
          <a:r>
            <a:rPr lang="es-EC" sz="1100" dirty="0">
              <a:latin typeface="Calibri" panose="020F0502020204030204" pitchFamily="34" charset="0"/>
              <a:cs typeface="Calibri" panose="020F0502020204030204" pitchFamily="34" charset="0"/>
            </a:rPr>
            <a:t>UNIDAD EDUCATIVA FISCOMISIONAL TECNICO SALESIANO</a:t>
          </a:r>
        </a:p>
      </dgm:t>
    </dgm:pt>
    <dgm:pt modelId="{A0453C31-1770-48E6-9C64-CEB5664C3088}" type="parTrans" cxnId="{90EF663A-3D58-4D00-861F-EA78F9333E32}">
      <dgm:prSet/>
      <dgm:spPr/>
      <dgm:t>
        <a:bodyPr/>
        <a:lstStyle/>
        <a:p>
          <a:endParaRPr lang="es-EC" sz="2400">
            <a:latin typeface="Tw Cen MT" panose="020B0602020104020603" pitchFamily="34" charset="0"/>
          </a:endParaRPr>
        </a:p>
      </dgm:t>
    </dgm:pt>
    <dgm:pt modelId="{4DBE7AC1-C94F-4B65-B03F-EEA2A854C544}" type="sibTrans" cxnId="{90EF663A-3D58-4D00-861F-EA78F9333E32}">
      <dgm:prSet/>
      <dgm:spPr/>
      <dgm:t>
        <a:bodyPr/>
        <a:lstStyle/>
        <a:p>
          <a:endParaRPr lang="es-EC" sz="2400">
            <a:latin typeface="Tw Cen MT" panose="020B0602020104020603" pitchFamily="34" charset="0"/>
          </a:endParaRPr>
        </a:p>
      </dgm:t>
    </dgm:pt>
    <dgm:pt modelId="{D84AC080-73DB-403F-A91A-7DB93BE9B85D}">
      <dgm:prSet custT="1"/>
      <dgm:spPr/>
      <dgm:t>
        <a:bodyPr/>
        <a:lstStyle/>
        <a:p>
          <a:r>
            <a:rPr lang="es-EC" sz="1100">
              <a:latin typeface="Calibri" panose="020F0502020204030204" pitchFamily="34" charset="0"/>
              <a:cs typeface="Calibri" panose="020F0502020204030204" pitchFamily="34" charset="0"/>
            </a:rPr>
            <a:t>UNIDAD EDUCATIVA HERLINDA TORAL</a:t>
          </a:r>
        </a:p>
      </dgm:t>
    </dgm:pt>
    <dgm:pt modelId="{8ACB3BC6-0438-476C-AD20-1F1DC51C73BC}" type="parTrans" cxnId="{1AA8438B-7B50-4B21-B51A-2B6F6752C679}">
      <dgm:prSet/>
      <dgm:spPr/>
      <dgm:t>
        <a:bodyPr/>
        <a:lstStyle/>
        <a:p>
          <a:endParaRPr lang="es-EC" sz="2400">
            <a:latin typeface="Tw Cen MT" panose="020B0602020104020603" pitchFamily="34" charset="0"/>
          </a:endParaRPr>
        </a:p>
      </dgm:t>
    </dgm:pt>
    <dgm:pt modelId="{5BAF47C7-A5AC-464B-A28C-FBE6BF6C2C76}" type="sibTrans" cxnId="{1AA8438B-7B50-4B21-B51A-2B6F6752C679}">
      <dgm:prSet/>
      <dgm:spPr/>
      <dgm:t>
        <a:bodyPr/>
        <a:lstStyle/>
        <a:p>
          <a:endParaRPr lang="es-EC" sz="2400">
            <a:latin typeface="Tw Cen MT" panose="020B0602020104020603" pitchFamily="34" charset="0"/>
          </a:endParaRPr>
        </a:p>
      </dgm:t>
    </dgm:pt>
    <dgm:pt modelId="{64126591-B7A2-4504-88F8-BF5CF8BC7083}">
      <dgm:prSet custT="1"/>
      <dgm:spPr/>
      <dgm:t>
        <a:bodyPr/>
        <a:lstStyle/>
        <a:p>
          <a:r>
            <a:rPr lang="es-EC" sz="1100">
              <a:latin typeface="Calibri" panose="020F0502020204030204" pitchFamily="34" charset="0"/>
              <a:cs typeface="Calibri" panose="020F0502020204030204" pitchFamily="34" charset="0"/>
            </a:rPr>
            <a:t>UNIDAD EDUCATIVA GUAYAQUIL</a:t>
          </a:r>
        </a:p>
      </dgm:t>
    </dgm:pt>
    <dgm:pt modelId="{95A1B774-C0C7-4955-AE18-98D9890B814F}" type="parTrans" cxnId="{015729E6-54AE-407E-A422-204163873000}">
      <dgm:prSet/>
      <dgm:spPr/>
      <dgm:t>
        <a:bodyPr/>
        <a:lstStyle/>
        <a:p>
          <a:endParaRPr lang="es-EC" sz="2400">
            <a:latin typeface="Tw Cen MT" panose="020B0602020104020603" pitchFamily="34" charset="0"/>
          </a:endParaRPr>
        </a:p>
      </dgm:t>
    </dgm:pt>
    <dgm:pt modelId="{116A606C-965D-40E7-8348-BC41453B987F}" type="sibTrans" cxnId="{015729E6-54AE-407E-A422-204163873000}">
      <dgm:prSet/>
      <dgm:spPr/>
      <dgm:t>
        <a:bodyPr/>
        <a:lstStyle/>
        <a:p>
          <a:endParaRPr lang="es-EC" sz="2400">
            <a:latin typeface="Tw Cen MT" panose="020B0602020104020603" pitchFamily="34" charset="0"/>
          </a:endParaRPr>
        </a:p>
      </dgm:t>
    </dgm:pt>
    <dgm:pt modelId="{B0E91668-28AC-481E-8A0D-EEE5F81DC628}">
      <dgm:prSet custT="1"/>
      <dgm:spPr/>
      <dgm:t>
        <a:bodyPr/>
        <a:lstStyle/>
        <a:p>
          <a:r>
            <a:rPr lang="es-EC" sz="1100" dirty="0">
              <a:latin typeface="Calibri" panose="020F0502020204030204" pitchFamily="34" charset="0"/>
              <a:cs typeface="Calibri" panose="020F0502020204030204" pitchFamily="34" charset="0"/>
            </a:rPr>
            <a:t>UNIDAD EDUCATIVA ACADEMIA NAVAL ALMIRANTE ILLINGWORTH</a:t>
          </a:r>
        </a:p>
      </dgm:t>
    </dgm:pt>
    <dgm:pt modelId="{8FD241E9-CB17-490C-8EED-12443A813E91}" type="parTrans" cxnId="{516D2ED7-C36C-4F3A-8D64-B58FB03DBC38}">
      <dgm:prSet/>
      <dgm:spPr/>
      <dgm:t>
        <a:bodyPr/>
        <a:lstStyle/>
        <a:p>
          <a:endParaRPr lang="es-EC" sz="2400">
            <a:latin typeface="Tw Cen MT" panose="020B0602020104020603" pitchFamily="34" charset="0"/>
          </a:endParaRPr>
        </a:p>
      </dgm:t>
    </dgm:pt>
    <dgm:pt modelId="{CA120C1B-4B73-41FB-8467-18690B5ADD33}" type="sibTrans" cxnId="{516D2ED7-C36C-4F3A-8D64-B58FB03DBC38}">
      <dgm:prSet/>
      <dgm:spPr/>
      <dgm:t>
        <a:bodyPr/>
        <a:lstStyle/>
        <a:p>
          <a:endParaRPr lang="es-EC" sz="2400">
            <a:latin typeface="Tw Cen MT" panose="020B0602020104020603" pitchFamily="34" charset="0"/>
          </a:endParaRPr>
        </a:p>
      </dgm:t>
    </dgm:pt>
    <dgm:pt modelId="{BBC08305-C09C-4F5E-9B22-96569AAA8BBF}">
      <dgm:prSet custT="1"/>
      <dgm:spPr/>
      <dgm:t>
        <a:bodyPr/>
        <a:lstStyle/>
        <a:p>
          <a:r>
            <a:rPr lang="es-EC" sz="1100" dirty="0">
              <a:latin typeface="Calibri" panose="020F0502020204030204" pitchFamily="34" charset="0"/>
              <a:cs typeface="Calibri" panose="020F0502020204030204" pitchFamily="34" charset="0"/>
            </a:rPr>
            <a:t>UNIDAD EDUCATIVA FISCAL VICENTE ROCAFUERTE</a:t>
          </a:r>
        </a:p>
      </dgm:t>
    </dgm:pt>
    <dgm:pt modelId="{1550EE54-A1B0-49B4-8447-D2F1C7776BC8}" type="parTrans" cxnId="{C0E95F02-8F69-4A9B-9E30-3487FC7F398B}">
      <dgm:prSet/>
      <dgm:spPr/>
      <dgm:t>
        <a:bodyPr/>
        <a:lstStyle/>
        <a:p>
          <a:endParaRPr lang="es-EC" sz="2400">
            <a:latin typeface="Tw Cen MT" panose="020B0602020104020603" pitchFamily="34" charset="0"/>
          </a:endParaRPr>
        </a:p>
      </dgm:t>
    </dgm:pt>
    <dgm:pt modelId="{341F6476-04B2-4DF1-BD96-39846D314D20}" type="sibTrans" cxnId="{C0E95F02-8F69-4A9B-9E30-3487FC7F398B}">
      <dgm:prSet/>
      <dgm:spPr/>
      <dgm:t>
        <a:bodyPr/>
        <a:lstStyle/>
        <a:p>
          <a:endParaRPr lang="es-EC" sz="2400">
            <a:latin typeface="Tw Cen MT" panose="020B0602020104020603" pitchFamily="34" charset="0"/>
          </a:endParaRPr>
        </a:p>
      </dgm:t>
    </dgm:pt>
    <dgm:pt modelId="{31680D03-2422-4450-B676-5ED1B5EB645F}">
      <dgm:prSet custT="1"/>
      <dgm:spPr/>
      <dgm:t>
        <a:bodyPr/>
        <a:lstStyle/>
        <a:p>
          <a:r>
            <a:rPr lang="es-EC" sz="1100" dirty="0">
              <a:latin typeface="Calibri" panose="020F0502020204030204" pitchFamily="34" charset="0"/>
              <a:cs typeface="Calibri" panose="020F0502020204030204" pitchFamily="34" charset="0"/>
            </a:rPr>
            <a:t>UNIDAD EDUCATIVA FISCAL ELOY ALFARO</a:t>
          </a:r>
        </a:p>
      </dgm:t>
    </dgm:pt>
    <dgm:pt modelId="{893054E4-BC82-40AA-BF10-237244B2EE8F}" type="parTrans" cxnId="{A20E2D23-34C3-42DF-80B9-3FF5FE673E73}">
      <dgm:prSet/>
      <dgm:spPr/>
      <dgm:t>
        <a:bodyPr/>
        <a:lstStyle/>
        <a:p>
          <a:endParaRPr lang="es-EC" sz="2400">
            <a:latin typeface="Tw Cen MT" panose="020B0602020104020603" pitchFamily="34" charset="0"/>
          </a:endParaRPr>
        </a:p>
      </dgm:t>
    </dgm:pt>
    <dgm:pt modelId="{8E4750E6-202E-41EB-8D08-00E2996CF9FF}" type="sibTrans" cxnId="{A20E2D23-34C3-42DF-80B9-3FF5FE673E73}">
      <dgm:prSet/>
      <dgm:spPr/>
      <dgm:t>
        <a:bodyPr/>
        <a:lstStyle/>
        <a:p>
          <a:endParaRPr lang="es-EC" sz="2400">
            <a:latin typeface="Tw Cen MT" panose="020B0602020104020603" pitchFamily="34" charset="0"/>
          </a:endParaRPr>
        </a:p>
      </dgm:t>
    </dgm:pt>
    <dgm:pt modelId="{D8B7A0EE-0B63-4803-A8F1-ED7CAC61D9F1}">
      <dgm:prSet custT="1"/>
      <dgm:spPr/>
      <dgm:t>
        <a:bodyPr/>
        <a:lstStyle/>
        <a:p>
          <a:r>
            <a:rPr lang="es-EC" sz="1100" dirty="0">
              <a:latin typeface="Calibri" panose="020F0502020204030204" pitchFamily="34" charset="0"/>
              <a:cs typeface="Calibri" panose="020F0502020204030204" pitchFamily="34" charset="0"/>
            </a:rPr>
            <a:t>UNIDAD EDUCATIVA FISCAL VEINTIOCHO DE MAYO</a:t>
          </a:r>
        </a:p>
      </dgm:t>
    </dgm:pt>
    <dgm:pt modelId="{3FBE04F6-0821-4361-8B64-348FB778AD9C}" type="parTrans" cxnId="{E74D9C8C-8718-445B-BA13-F0FA054A5C64}">
      <dgm:prSet/>
      <dgm:spPr/>
      <dgm:t>
        <a:bodyPr/>
        <a:lstStyle/>
        <a:p>
          <a:endParaRPr lang="es-EC" sz="2400">
            <a:latin typeface="Tw Cen MT" panose="020B0602020104020603" pitchFamily="34" charset="0"/>
          </a:endParaRPr>
        </a:p>
      </dgm:t>
    </dgm:pt>
    <dgm:pt modelId="{EE7ACA69-88FF-414C-B812-7A5421C4E6E2}" type="sibTrans" cxnId="{E74D9C8C-8718-445B-BA13-F0FA054A5C64}">
      <dgm:prSet/>
      <dgm:spPr/>
      <dgm:t>
        <a:bodyPr/>
        <a:lstStyle/>
        <a:p>
          <a:endParaRPr lang="es-EC" sz="2400">
            <a:latin typeface="Tw Cen MT" panose="020B0602020104020603" pitchFamily="34" charset="0"/>
          </a:endParaRPr>
        </a:p>
      </dgm:t>
    </dgm:pt>
    <dgm:pt modelId="{DAD5439B-BD8B-4C02-8929-F29C30D8EA5A}">
      <dgm:prSet phldrT="[Texto]" custT="1"/>
      <dgm:spPr/>
      <dgm:t>
        <a:bodyPr/>
        <a:lstStyle/>
        <a:p>
          <a:r>
            <a:rPr lang="es-EC" sz="1800" dirty="0">
              <a:latin typeface="Calibri" panose="020F0502020204030204" pitchFamily="34" charset="0"/>
              <a:cs typeface="Calibri" panose="020F0502020204030204" pitchFamily="34" charset="0"/>
            </a:rPr>
            <a:t>1226 estudiantes</a:t>
          </a:r>
        </a:p>
      </dgm:t>
    </dgm:pt>
    <dgm:pt modelId="{9BA3A140-11F8-4054-9D42-33EE915AABF6}" type="parTrans" cxnId="{835EF891-765F-449B-8A8D-7C62B554A13C}">
      <dgm:prSet/>
      <dgm:spPr/>
      <dgm:t>
        <a:bodyPr/>
        <a:lstStyle/>
        <a:p>
          <a:endParaRPr lang="es-EC" sz="2400">
            <a:latin typeface="Tw Cen MT" panose="020B0602020104020603" pitchFamily="34" charset="0"/>
          </a:endParaRPr>
        </a:p>
      </dgm:t>
    </dgm:pt>
    <dgm:pt modelId="{244B3F3B-5729-45A8-BEE7-DACB0C1AA6C1}" type="sibTrans" cxnId="{835EF891-765F-449B-8A8D-7C62B554A13C}">
      <dgm:prSet/>
      <dgm:spPr/>
      <dgm:t>
        <a:bodyPr/>
        <a:lstStyle/>
        <a:p>
          <a:endParaRPr lang="es-EC" sz="2400">
            <a:latin typeface="Tw Cen MT" panose="020B0602020104020603" pitchFamily="34" charset="0"/>
          </a:endParaRPr>
        </a:p>
      </dgm:t>
    </dgm:pt>
    <dgm:pt modelId="{31472C14-1A55-478B-ADDD-60839890AA14}" type="pres">
      <dgm:prSet presAssocID="{5D305630-3D06-40DA-A9FC-6113BA891B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4C94AF4-8F4B-4A7E-8EF7-230FE5A72703}" type="pres">
      <dgm:prSet presAssocID="{88BAC5E9-1B16-4FFF-8D93-9612C92E4F3C}" presName="linNode" presStyleCnt="0"/>
      <dgm:spPr/>
    </dgm:pt>
    <dgm:pt modelId="{5727498C-C03D-4CC9-A24D-8111B2F299F7}" type="pres">
      <dgm:prSet presAssocID="{88BAC5E9-1B16-4FFF-8D93-9612C92E4F3C}" presName="parentText" presStyleLbl="node1" presStyleIdx="0" presStyleCnt="2" custScaleX="69889" custScaleY="189968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CDFB05-9A6F-4926-B7FF-6E03A05FE01A}" type="pres">
      <dgm:prSet presAssocID="{88BAC5E9-1B16-4FFF-8D93-9612C92E4F3C}" presName="descendantText" presStyleLbl="alignAccFollowNode1" presStyleIdx="0" presStyleCnt="2" custScaleY="22217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7BCAFD-4739-49B7-A576-47BB10D0BBD3}" type="pres">
      <dgm:prSet presAssocID="{D0802D5D-CF74-4584-A564-A06379328857}" presName="sp" presStyleCnt="0"/>
      <dgm:spPr/>
    </dgm:pt>
    <dgm:pt modelId="{4C51AE00-951A-470F-919A-AE290F336DA3}" type="pres">
      <dgm:prSet presAssocID="{E41F174C-61CE-4C54-AE44-7169EBA0B591}" presName="linNode" presStyleCnt="0"/>
      <dgm:spPr/>
    </dgm:pt>
    <dgm:pt modelId="{C9902F82-CDE0-4F2C-9921-BC7DDD3D4F35}" type="pres">
      <dgm:prSet presAssocID="{E41F174C-61CE-4C54-AE44-7169EBA0B591}" presName="parentText" presStyleLbl="node1" presStyleIdx="1" presStyleCnt="2" custScaleX="69889" custScaleY="4287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B5675B-C33A-4529-8A4E-00954AF45038}" type="pres">
      <dgm:prSet presAssocID="{E41F174C-61CE-4C54-AE44-7169EBA0B591}" presName="descendantText" presStyleLbl="alignAccFollowNode1" presStyleIdx="1" presStyleCnt="2" custScaleY="9825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F8DB4F8-A3D4-47F8-9599-7ABF70E90A76}" type="presOf" srcId="{D8B7A0EE-0B63-4803-A8F1-ED7CAC61D9F1}" destId="{A2CDFB05-9A6F-4926-B7FF-6E03A05FE01A}" srcOrd="0" destOrd="10" presId="urn:microsoft.com/office/officeart/2005/8/layout/vList5"/>
    <dgm:cxn modelId="{90EF663A-3D58-4D00-861F-EA78F9333E32}" srcId="{88BAC5E9-1B16-4FFF-8D93-9612C92E4F3C}" destId="{DCC58515-535D-4AA8-BF4E-BD0A2E8AC93F}" srcOrd="4" destOrd="0" parTransId="{A0453C31-1770-48E6-9C64-CEB5664C3088}" sibTransId="{4DBE7AC1-C94F-4B65-B03F-EEA2A854C544}"/>
    <dgm:cxn modelId="{AE8B989D-E678-470A-901E-643445F706F4}" type="presOf" srcId="{64126591-B7A2-4504-88F8-BF5CF8BC7083}" destId="{A2CDFB05-9A6F-4926-B7FF-6E03A05FE01A}" srcOrd="0" destOrd="6" presId="urn:microsoft.com/office/officeart/2005/8/layout/vList5"/>
    <dgm:cxn modelId="{BB6A73E9-E62F-4D77-AD91-32BEC84AC4BB}" srcId="{5D305630-3D06-40DA-A9FC-6113BA891BC9}" destId="{E41F174C-61CE-4C54-AE44-7169EBA0B591}" srcOrd="1" destOrd="0" parTransId="{5C56D248-3CE1-4484-B623-47E23B33B8A2}" sibTransId="{125C2FDD-86EB-4B04-ADB7-22FBEF42D73F}"/>
    <dgm:cxn modelId="{E74D9C8C-8718-445B-BA13-F0FA054A5C64}" srcId="{88BAC5E9-1B16-4FFF-8D93-9612C92E4F3C}" destId="{D8B7A0EE-0B63-4803-A8F1-ED7CAC61D9F1}" srcOrd="10" destOrd="0" parTransId="{3FBE04F6-0821-4361-8B64-348FB778AD9C}" sibTransId="{EE7ACA69-88FF-414C-B812-7A5421C4E6E2}"/>
    <dgm:cxn modelId="{EF368EE1-6C04-4BC8-B674-C5A28F25A3F6}" type="presOf" srcId="{DCC58515-535D-4AA8-BF4E-BD0A2E8AC93F}" destId="{A2CDFB05-9A6F-4926-B7FF-6E03A05FE01A}" srcOrd="0" destOrd="4" presId="urn:microsoft.com/office/officeart/2005/8/layout/vList5"/>
    <dgm:cxn modelId="{4F175448-24A0-43E0-BC24-E33D82D4649F}" type="presOf" srcId="{31680D03-2422-4450-B676-5ED1B5EB645F}" destId="{A2CDFB05-9A6F-4926-B7FF-6E03A05FE01A}" srcOrd="0" destOrd="9" presId="urn:microsoft.com/office/officeart/2005/8/layout/vList5"/>
    <dgm:cxn modelId="{835EF891-765F-449B-8A8D-7C62B554A13C}" srcId="{E41F174C-61CE-4C54-AE44-7169EBA0B591}" destId="{DAD5439B-BD8B-4C02-8929-F29C30D8EA5A}" srcOrd="1" destOrd="0" parTransId="{9BA3A140-11F8-4054-9D42-33EE915AABF6}" sibTransId="{244B3F3B-5729-45A8-BEE7-DACB0C1AA6C1}"/>
    <dgm:cxn modelId="{D312DEDD-4C4C-4A65-903E-739D36D47852}" srcId="{88BAC5E9-1B16-4FFF-8D93-9612C92E4F3C}" destId="{F1EB247E-C0FA-49CF-A01D-5C847F273B4A}" srcOrd="1" destOrd="0" parTransId="{64D2A86A-79F9-4937-99D3-A5DDF96066E8}" sibTransId="{1B7B8202-3D0B-4CD8-B695-8C28212832E4}"/>
    <dgm:cxn modelId="{43FB03C3-1503-459D-A091-C1646F7C5FA2}" type="presOf" srcId="{F1EB247E-C0FA-49CF-A01D-5C847F273B4A}" destId="{A2CDFB05-9A6F-4926-B7FF-6E03A05FE01A}" srcOrd="0" destOrd="1" presId="urn:microsoft.com/office/officeart/2005/8/layout/vList5"/>
    <dgm:cxn modelId="{AFDC91B2-64C6-4ED1-870A-AFCB423D759C}" type="presOf" srcId="{FA91FA9A-8475-4D3D-B891-32BE57E8F476}" destId="{A2CDFB05-9A6F-4926-B7FF-6E03A05FE01A}" srcOrd="0" destOrd="3" presId="urn:microsoft.com/office/officeart/2005/8/layout/vList5"/>
    <dgm:cxn modelId="{015729E6-54AE-407E-A422-204163873000}" srcId="{88BAC5E9-1B16-4FFF-8D93-9612C92E4F3C}" destId="{64126591-B7A2-4504-88F8-BF5CF8BC7083}" srcOrd="6" destOrd="0" parTransId="{95A1B774-C0C7-4955-AE18-98D9890B814F}" sibTransId="{116A606C-965D-40E7-8348-BC41453B987F}"/>
    <dgm:cxn modelId="{A47E5DEF-8D24-4CA0-AB6E-FB5DB40872B4}" srcId="{E41F174C-61CE-4C54-AE44-7169EBA0B591}" destId="{18D26127-43F3-4AC1-B788-010A6AFDFA11}" srcOrd="0" destOrd="0" parTransId="{F188299D-13A3-4CF9-929F-E813BD8122F8}" sibTransId="{528EFFA5-28E9-4D56-B5CB-F72E0A11C301}"/>
    <dgm:cxn modelId="{1CABF1D7-E320-453A-94B3-B541BB9C4F1A}" type="presOf" srcId="{99BE77A8-D644-46FA-9D7A-A9465965ABC2}" destId="{A2CDFB05-9A6F-4926-B7FF-6E03A05FE01A}" srcOrd="0" destOrd="0" presId="urn:microsoft.com/office/officeart/2005/8/layout/vList5"/>
    <dgm:cxn modelId="{CF039470-5C41-4663-A653-F065086FCD5E}" srcId="{5D305630-3D06-40DA-A9FC-6113BA891BC9}" destId="{88BAC5E9-1B16-4FFF-8D93-9612C92E4F3C}" srcOrd="0" destOrd="0" parTransId="{54F4AFBD-92D5-407E-BB77-49D08517DCF6}" sibTransId="{D0802D5D-CF74-4584-A564-A06379328857}"/>
    <dgm:cxn modelId="{FDFC67A9-E9FB-42AD-8CC1-016BB6DDE77E}" type="presOf" srcId="{88BAC5E9-1B16-4FFF-8D93-9612C92E4F3C}" destId="{5727498C-C03D-4CC9-A24D-8111B2F299F7}" srcOrd="0" destOrd="0" presId="urn:microsoft.com/office/officeart/2005/8/layout/vList5"/>
    <dgm:cxn modelId="{C935DAB4-F8C1-4FF9-A037-120DC0952B65}" type="presOf" srcId="{BBC08305-C09C-4F5E-9B22-96569AAA8BBF}" destId="{A2CDFB05-9A6F-4926-B7FF-6E03A05FE01A}" srcOrd="0" destOrd="8" presId="urn:microsoft.com/office/officeart/2005/8/layout/vList5"/>
    <dgm:cxn modelId="{C0E95F02-8F69-4A9B-9E30-3487FC7F398B}" srcId="{88BAC5E9-1B16-4FFF-8D93-9612C92E4F3C}" destId="{BBC08305-C09C-4F5E-9B22-96569AAA8BBF}" srcOrd="8" destOrd="0" parTransId="{1550EE54-A1B0-49B4-8447-D2F1C7776BC8}" sibTransId="{341F6476-04B2-4DF1-BD96-39846D314D20}"/>
    <dgm:cxn modelId="{24AE7849-EC7D-4AA8-BAB0-302104A593F5}" type="presOf" srcId="{B0E91668-28AC-481E-8A0D-EEE5F81DC628}" destId="{A2CDFB05-9A6F-4926-B7FF-6E03A05FE01A}" srcOrd="0" destOrd="7" presId="urn:microsoft.com/office/officeart/2005/8/layout/vList5"/>
    <dgm:cxn modelId="{788147B9-EE1E-422F-A651-6AE2D83B52E3}" type="presOf" srcId="{D84AC080-73DB-403F-A91A-7DB93BE9B85D}" destId="{A2CDFB05-9A6F-4926-B7FF-6E03A05FE01A}" srcOrd="0" destOrd="5" presId="urn:microsoft.com/office/officeart/2005/8/layout/vList5"/>
    <dgm:cxn modelId="{37E3E542-9000-4668-9CD5-C9DE1A4C3876}" type="presOf" srcId="{B7708FDC-8B0C-4478-931D-DC13BDC1C20C}" destId="{A2CDFB05-9A6F-4926-B7FF-6E03A05FE01A}" srcOrd="0" destOrd="2" presId="urn:microsoft.com/office/officeart/2005/8/layout/vList5"/>
    <dgm:cxn modelId="{D39950C4-4D92-477D-8E80-A28159B7784E}" srcId="{88BAC5E9-1B16-4FFF-8D93-9612C92E4F3C}" destId="{99BE77A8-D644-46FA-9D7A-A9465965ABC2}" srcOrd="0" destOrd="0" parTransId="{0EE44EEE-248E-43E9-AB55-942A222224AD}" sibTransId="{4C8315DD-0D54-4427-A983-B6662C814D14}"/>
    <dgm:cxn modelId="{0CB3E456-AC3A-4C99-B2EB-245A5578309F}" srcId="{88BAC5E9-1B16-4FFF-8D93-9612C92E4F3C}" destId="{B7708FDC-8B0C-4478-931D-DC13BDC1C20C}" srcOrd="2" destOrd="0" parTransId="{F7422A76-DD2B-4B12-87FC-84D545D56B08}" sibTransId="{A4FA1AFA-92D7-4EE6-B0E5-374718D4A12B}"/>
    <dgm:cxn modelId="{51C70546-F450-4472-9B96-19781EB4C5FC}" type="presOf" srcId="{5D305630-3D06-40DA-A9FC-6113BA891BC9}" destId="{31472C14-1A55-478B-ADDD-60839890AA14}" srcOrd="0" destOrd="0" presId="urn:microsoft.com/office/officeart/2005/8/layout/vList5"/>
    <dgm:cxn modelId="{C6686723-B1DC-4B03-B4B7-A54AD1910595}" type="presOf" srcId="{E41F174C-61CE-4C54-AE44-7169EBA0B591}" destId="{C9902F82-CDE0-4F2C-9921-BC7DDD3D4F35}" srcOrd="0" destOrd="0" presId="urn:microsoft.com/office/officeart/2005/8/layout/vList5"/>
    <dgm:cxn modelId="{66B0910A-7A2B-4C5A-86AE-F4641EE53E09}" srcId="{88BAC5E9-1B16-4FFF-8D93-9612C92E4F3C}" destId="{FA91FA9A-8475-4D3D-B891-32BE57E8F476}" srcOrd="3" destOrd="0" parTransId="{A404F29C-0567-4389-BE41-4AF98989C859}" sibTransId="{BE808E3D-AD29-4ED3-993B-2F14E940CCA5}"/>
    <dgm:cxn modelId="{E1118EA2-1C4A-48E6-B073-79527861476E}" type="presOf" srcId="{DAD5439B-BD8B-4C02-8929-F29C30D8EA5A}" destId="{85B5675B-C33A-4529-8A4E-00954AF45038}" srcOrd="0" destOrd="1" presId="urn:microsoft.com/office/officeart/2005/8/layout/vList5"/>
    <dgm:cxn modelId="{A20E2D23-34C3-42DF-80B9-3FF5FE673E73}" srcId="{88BAC5E9-1B16-4FFF-8D93-9612C92E4F3C}" destId="{31680D03-2422-4450-B676-5ED1B5EB645F}" srcOrd="9" destOrd="0" parTransId="{893054E4-BC82-40AA-BF10-237244B2EE8F}" sibTransId="{8E4750E6-202E-41EB-8D08-00E2996CF9FF}"/>
    <dgm:cxn modelId="{1AA8438B-7B50-4B21-B51A-2B6F6752C679}" srcId="{88BAC5E9-1B16-4FFF-8D93-9612C92E4F3C}" destId="{D84AC080-73DB-403F-A91A-7DB93BE9B85D}" srcOrd="5" destOrd="0" parTransId="{8ACB3BC6-0438-476C-AD20-1F1DC51C73BC}" sibTransId="{5BAF47C7-A5AC-464B-A28C-FBE6BF6C2C76}"/>
    <dgm:cxn modelId="{516D2ED7-C36C-4F3A-8D64-B58FB03DBC38}" srcId="{88BAC5E9-1B16-4FFF-8D93-9612C92E4F3C}" destId="{B0E91668-28AC-481E-8A0D-EEE5F81DC628}" srcOrd="7" destOrd="0" parTransId="{8FD241E9-CB17-490C-8EED-12443A813E91}" sibTransId="{CA120C1B-4B73-41FB-8467-18690B5ADD33}"/>
    <dgm:cxn modelId="{A0E0D146-C962-48FA-95AE-D3788CEB78BC}" type="presOf" srcId="{18D26127-43F3-4AC1-B788-010A6AFDFA11}" destId="{85B5675B-C33A-4529-8A4E-00954AF45038}" srcOrd="0" destOrd="0" presId="urn:microsoft.com/office/officeart/2005/8/layout/vList5"/>
    <dgm:cxn modelId="{7263E4F8-EFE3-4EED-A5B1-AA90F832E946}" type="presParOf" srcId="{31472C14-1A55-478B-ADDD-60839890AA14}" destId="{14C94AF4-8F4B-4A7E-8EF7-230FE5A72703}" srcOrd="0" destOrd="0" presId="urn:microsoft.com/office/officeart/2005/8/layout/vList5"/>
    <dgm:cxn modelId="{154639B0-0613-46F4-994E-FCC0326675C4}" type="presParOf" srcId="{14C94AF4-8F4B-4A7E-8EF7-230FE5A72703}" destId="{5727498C-C03D-4CC9-A24D-8111B2F299F7}" srcOrd="0" destOrd="0" presId="urn:microsoft.com/office/officeart/2005/8/layout/vList5"/>
    <dgm:cxn modelId="{F4116B4D-E32C-4B11-8BDD-40A7F603DC78}" type="presParOf" srcId="{14C94AF4-8F4B-4A7E-8EF7-230FE5A72703}" destId="{A2CDFB05-9A6F-4926-B7FF-6E03A05FE01A}" srcOrd="1" destOrd="0" presId="urn:microsoft.com/office/officeart/2005/8/layout/vList5"/>
    <dgm:cxn modelId="{55307096-D127-43AE-A982-7FA022FDC413}" type="presParOf" srcId="{31472C14-1A55-478B-ADDD-60839890AA14}" destId="{5A7BCAFD-4739-49B7-A576-47BB10D0BBD3}" srcOrd="1" destOrd="0" presId="urn:microsoft.com/office/officeart/2005/8/layout/vList5"/>
    <dgm:cxn modelId="{B88796EB-EB65-4F42-8AB7-B3D9ED0021D0}" type="presParOf" srcId="{31472C14-1A55-478B-ADDD-60839890AA14}" destId="{4C51AE00-951A-470F-919A-AE290F336DA3}" srcOrd="2" destOrd="0" presId="urn:microsoft.com/office/officeart/2005/8/layout/vList5"/>
    <dgm:cxn modelId="{A8FFD5A6-ABE4-4F24-AF88-B6A07D5017B2}" type="presParOf" srcId="{4C51AE00-951A-470F-919A-AE290F336DA3}" destId="{C9902F82-CDE0-4F2C-9921-BC7DDD3D4F35}" srcOrd="0" destOrd="0" presId="urn:microsoft.com/office/officeart/2005/8/layout/vList5"/>
    <dgm:cxn modelId="{89BAD342-728D-480A-8E18-B6EE0393E000}" type="presParOf" srcId="{4C51AE00-951A-470F-919A-AE290F336DA3}" destId="{85B5675B-C33A-4529-8A4E-00954AF4503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ED8536-D8E8-4A68-9DA4-508206818E5F}" type="doc">
      <dgm:prSet loTypeId="urn:microsoft.com/office/officeart/2005/8/layout/hierarchy4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5F8362DD-AD19-4D6B-9AA6-70F8CE3A304E}">
      <dgm:prSet custT="1"/>
      <dgm:spPr/>
      <dgm:t>
        <a:bodyPr/>
        <a:lstStyle/>
        <a:p>
          <a:pPr rtl="0"/>
          <a:r>
            <a:rPr lang="es-ES" sz="1800" b="0" i="0" smtClean="0"/>
            <a:t>Se han acreditado un total de 32 establecimientos de salud:</a:t>
          </a:r>
          <a:endParaRPr lang="es-EC" sz="1800"/>
        </a:p>
      </dgm:t>
    </dgm:pt>
    <dgm:pt modelId="{406BF65F-9B54-44C6-92E0-F9285BFC9C9B}" type="parTrans" cxnId="{471B2B69-452F-4BB4-99CB-99AD2A9806E9}">
      <dgm:prSet/>
      <dgm:spPr/>
      <dgm:t>
        <a:bodyPr/>
        <a:lstStyle/>
        <a:p>
          <a:endParaRPr lang="es-EC" sz="1800"/>
        </a:p>
      </dgm:t>
    </dgm:pt>
    <dgm:pt modelId="{C5C4ABDA-B193-4CA2-9419-C941404B7BDA}" type="sibTrans" cxnId="{471B2B69-452F-4BB4-99CB-99AD2A9806E9}">
      <dgm:prSet/>
      <dgm:spPr/>
      <dgm:t>
        <a:bodyPr/>
        <a:lstStyle/>
        <a:p>
          <a:endParaRPr lang="es-EC" sz="1800"/>
        </a:p>
      </dgm:t>
    </dgm:pt>
    <dgm:pt modelId="{4A9EDE2D-2FEB-4BDB-BFB5-E7F434FEA0F3}">
      <dgm:prSet custT="1"/>
      <dgm:spPr/>
      <dgm:t>
        <a:bodyPr/>
        <a:lstStyle/>
        <a:p>
          <a:pPr rtl="0"/>
          <a:r>
            <a:rPr lang="es-ES" sz="1800" b="0" i="0" smtClean="0"/>
            <a:t>24 establecimientos obtienen la acreditación para la realización de la actividad trasplantológica </a:t>
          </a:r>
          <a:endParaRPr lang="es-EC" sz="1800"/>
        </a:p>
      </dgm:t>
    </dgm:pt>
    <dgm:pt modelId="{F52A3BD2-89FF-4477-9678-191FDF1E1495}" type="parTrans" cxnId="{B24C1D63-B156-4B29-8DFF-EB5B8CF91487}">
      <dgm:prSet/>
      <dgm:spPr/>
      <dgm:t>
        <a:bodyPr/>
        <a:lstStyle/>
        <a:p>
          <a:endParaRPr lang="es-EC" sz="1800"/>
        </a:p>
      </dgm:t>
    </dgm:pt>
    <dgm:pt modelId="{26FE96A1-A5CA-4A30-8AE7-6B8CFD8B7F86}" type="sibTrans" cxnId="{B24C1D63-B156-4B29-8DFF-EB5B8CF91487}">
      <dgm:prSet/>
      <dgm:spPr/>
      <dgm:t>
        <a:bodyPr/>
        <a:lstStyle/>
        <a:p>
          <a:endParaRPr lang="es-EC" sz="1800"/>
        </a:p>
      </dgm:t>
    </dgm:pt>
    <dgm:pt modelId="{D840657A-20DF-4020-BBD9-12920B8BED50}">
      <dgm:prSet custT="1"/>
      <dgm:spPr/>
      <dgm:t>
        <a:bodyPr/>
        <a:lstStyle/>
        <a:p>
          <a:pPr rtl="0"/>
          <a:r>
            <a:rPr lang="es-ES" sz="1800" b="0" i="0" dirty="0" smtClean="0"/>
            <a:t>8 se han acreditado como servicios de apoyo de esta actividad.</a:t>
          </a:r>
          <a:endParaRPr lang="es-EC" sz="1800" dirty="0"/>
        </a:p>
      </dgm:t>
    </dgm:pt>
    <dgm:pt modelId="{13FD4377-CC1F-4E42-A763-E60086BA6768}" type="parTrans" cxnId="{033DFC85-4625-49AB-8663-E20F87C55585}">
      <dgm:prSet/>
      <dgm:spPr/>
      <dgm:t>
        <a:bodyPr/>
        <a:lstStyle/>
        <a:p>
          <a:endParaRPr lang="es-EC" sz="1800"/>
        </a:p>
      </dgm:t>
    </dgm:pt>
    <dgm:pt modelId="{FA4AE3A8-1377-4900-831E-31EEBFFA8807}" type="sibTrans" cxnId="{033DFC85-4625-49AB-8663-E20F87C55585}">
      <dgm:prSet/>
      <dgm:spPr/>
      <dgm:t>
        <a:bodyPr/>
        <a:lstStyle/>
        <a:p>
          <a:endParaRPr lang="es-EC" sz="1800"/>
        </a:p>
      </dgm:t>
    </dgm:pt>
    <dgm:pt modelId="{6C834553-A0FC-46C0-BDDC-EA121895AB06}">
      <dgm:prSet custT="1"/>
      <dgm:spPr/>
      <dgm:t>
        <a:bodyPr/>
        <a:lstStyle/>
        <a:p>
          <a:pPr rtl="0"/>
          <a:r>
            <a:rPr lang="es-ES" sz="1800" b="0" i="0" smtClean="0"/>
            <a:t>Por motivo de la situación sanitara de salud se han emitido:</a:t>
          </a:r>
          <a:endParaRPr lang="es-EC" sz="1800"/>
        </a:p>
      </dgm:t>
    </dgm:pt>
    <dgm:pt modelId="{1A77A6DA-7B7F-43B6-B5C2-39C8E103714C}" type="parTrans" cxnId="{2BEB63DA-C6CC-4691-9E07-98D486BB5085}">
      <dgm:prSet/>
      <dgm:spPr/>
      <dgm:t>
        <a:bodyPr/>
        <a:lstStyle/>
        <a:p>
          <a:endParaRPr lang="es-EC" sz="1800"/>
        </a:p>
      </dgm:t>
    </dgm:pt>
    <dgm:pt modelId="{D9142056-6334-4296-BC4A-C4377DA7E651}" type="sibTrans" cxnId="{2BEB63DA-C6CC-4691-9E07-98D486BB5085}">
      <dgm:prSet/>
      <dgm:spPr/>
      <dgm:t>
        <a:bodyPr/>
        <a:lstStyle/>
        <a:p>
          <a:endParaRPr lang="es-EC" sz="1800"/>
        </a:p>
      </dgm:t>
    </dgm:pt>
    <dgm:pt modelId="{D52B0F76-2088-4901-955B-F080D3164C2C}">
      <dgm:prSet custT="1"/>
      <dgm:spPr/>
      <dgm:t>
        <a:bodyPr/>
        <a:lstStyle/>
        <a:p>
          <a:pPr rtl="0"/>
          <a:r>
            <a:rPr lang="es-EC" sz="1800" b="0" i="0" dirty="0" smtClean="0"/>
            <a:t>Autorizaciones a procedimientos de implante de tejidos a profesionales de traumatología y oftalmología.</a:t>
          </a:r>
          <a:endParaRPr lang="es-EC" sz="1800" dirty="0"/>
        </a:p>
      </dgm:t>
    </dgm:pt>
    <dgm:pt modelId="{BF51EEF7-D354-44D9-A20C-316C1BC4DDF5}" type="parTrans" cxnId="{4AF7AD15-4D27-4DB5-BBAF-9192C218EBE4}">
      <dgm:prSet/>
      <dgm:spPr/>
      <dgm:t>
        <a:bodyPr/>
        <a:lstStyle/>
        <a:p>
          <a:endParaRPr lang="es-EC" sz="1800"/>
        </a:p>
      </dgm:t>
    </dgm:pt>
    <dgm:pt modelId="{3DADBFC0-6F37-466D-B1B8-10366234B8EF}" type="sibTrans" cxnId="{4AF7AD15-4D27-4DB5-BBAF-9192C218EBE4}">
      <dgm:prSet/>
      <dgm:spPr/>
      <dgm:t>
        <a:bodyPr/>
        <a:lstStyle/>
        <a:p>
          <a:endParaRPr lang="es-EC" sz="1800"/>
        </a:p>
      </dgm:t>
    </dgm:pt>
    <dgm:pt modelId="{92CE924E-A2DF-4AC4-A37E-A5882D8D408B}">
      <dgm:prSet custT="1"/>
      <dgm:spPr/>
      <dgm:t>
        <a:bodyPr/>
        <a:lstStyle/>
        <a:p>
          <a:pPr rtl="0"/>
          <a:r>
            <a:rPr lang="es-EC" sz="1800" b="0" i="0" dirty="0" smtClean="0"/>
            <a:t>Se han autorizado prórrogas a las acreditaciones a los establecimientos.</a:t>
          </a:r>
          <a:endParaRPr lang="es-EC" sz="1800" dirty="0"/>
        </a:p>
      </dgm:t>
    </dgm:pt>
    <dgm:pt modelId="{6277052B-2B16-4E40-8101-43E66577AA21}" type="parTrans" cxnId="{BE77A0C2-438B-4D07-ADAE-D1A974A1524B}">
      <dgm:prSet/>
      <dgm:spPr/>
      <dgm:t>
        <a:bodyPr/>
        <a:lstStyle/>
        <a:p>
          <a:endParaRPr lang="es-EC" sz="1800"/>
        </a:p>
      </dgm:t>
    </dgm:pt>
    <dgm:pt modelId="{767FABF4-1424-42BC-8417-63464C661F1D}" type="sibTrans" cxnId="{BE77A0C2-438B-4D07-ADAE-D1A974A1524B}">
      <dgm:prSet/>
      <dgm:spPr/>
      <dgm:t>
        <a:bodyPr/>
        <a:lstStyle/>
        <a:p>
          <a:endParaRPr lang="es-EC" sz="1800"/>
        </a:p>
      </dgm:t>
    </dgm:pt>
    <dgm:pt modelId="{D0482C52-7895-4572-8084-7DAFD76B10DC}">
      <dgm:prSet custT="1"/>
      <dgm:spPr/>
      <dgm:t>
        <a:bodyPr/>
        <a:lstStyle/>
        <a:p>
          <a:pPr rtl="0"/>
          <a:r>
            <a:rPr lang="es-EC" sz="1800" b="0" i="0" dirty="0" smtClean="0"/>
            <a:t>Se ha procedido a la suspensión de programas en algunos establecimientos debido al incumplimiento de la norma</a:t>
          </a:r>
          <a:endParaRPr lang="es-EC" sz="1800" dirty="0"/>
        </a:p>
      </dgm:t>
    </dgm:pt>
    <dgm:pt modelId="{47314F9A-76AD-4702-A044-2BDC1ED5E85E}" type="parTrans" cxnId="{44D7DBC3-A1BE-4582-A70E-9FEADA56E015}">
      <dgm:prSet/>
      <dgm:spPr/>
      <dgm:t>
        <a:bodyPr/>
        <a:lstStyle/>
        <a:p>
          <a:endParaRPr lang="es-EC" sz="1800"/>
        </a:p>
      </dgm:t>
    </dgm:pt>
    <dgm:pt modelId="{919C47EA-DB1C-4AB7-9DA8-1609F1E3F717}" type="sibTrans" cxnId="{44D7DBC3-A1BE-4582-A70E-9FEADA56E015}">
      <dgm:prSet/>
      <dgm:spPr/>
      <dgm:t>
        <a:bodyPr/>
        <a:lstStyle/>
        <a:p>
          <a:endParaRPr lang="es-EC" sz="1800"/>
        </a:p>
      </dgm:t>
    </dgm:pt>
    <dgm:pt modelId="{EE07C447-A811-49D7-8BF4-B7985341F298}" type="pres">
      <dgm:prSet presAssocID="{6AED8536-D8E8-4A68-9DA4-508206818E5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D52E0B26-E133-4F65-8270-0A3406E9B09E}" type="pres">
      <dgm:prSet presAssocID="{5F8362DD-AD19-4D6B-9AA6-70F8CE3A304E}" presName="vertOne" presStyleCnt="0"/>
      <dgm:spPr/>
    </dgm:pt>
    <dgm:pt modelId="{5E8FCB55-DCE5-4EE7-8B41-A99B277B0124}" type="pres">
      <dgm:prSet presAssocID="{5F8362DD-AD19-4D6B-9AA6-70F8CE3A304E}" presName="txOne" presStyleLbl="node0" presStyleIdx="0" presStyleCnt="2" custScaleX="84864" custScaleY="67266" custLinFactNeighborX="-1952" custLinFactNeighborY="6054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561DCAE-6BFC-4EAF-AD41-E9ED691D6495}" type="pres">
      <dgm:prSet presAssocID="{5F8362DD-AD19-4D6B-9AA6-70F8CE3A304E}" presName="parTransOne" presStyleCnt="0"/>
      <dgm:spPr/>
    </dgm:pt>
    <dgm:pt modelId="{0FB5F422-FEB7-4D3C-8AF6-B89A2EA8F120}" type="pres">
      <dgm:prSet presAssocID="{5F8362DD-AD19-4D6B-9AA6-70F8CE3A304E}" presName="horzOne" presStyleCnt="0"/>
      <dgm:spPr/>
    </dgm:pt>
    <dgm:pt modelId="{7CF1DD15-E4EA-466A-9A19-64EDB35BE3A0}" type="pres">
      <dgm:prSet presAssocID="{4A9EDE2D-2FEB-4BDB-BFB5-E7F434FEA0F3}" presName="vertTwo" presStyleCnt="0"/>
      <dgm:spPr/>
    </dgm:pt>
    <dgm:pt modelId="{3348209D-3E45-40ED-BBED-DC71DA74844B}" type="pres">
      <dgm:prSet presAssocID="{4A9EDE2D-2FEB-4BDB-BFB5-E7F434FEA0F3}" presName="txTwo" presStyleLbl="node2" presStyleIdx="0" presStyleCnt="5" custLinFactNeighborY="-198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72AD568-8EBE-4A90-AF3D-B7E0D133B711}" type="pres">
      <dgm:prSet presAssocID="{4A9EDE2D-2FEB-4BDB-BFB5-E7F434FEA0F3}" presName="horzTwo" presStyleCnt="0"/>
      <dgm:spPr/>
    </dgm:pt>
    <dgm:pt modelId="{418AFBA3-E98F-4E8B-9E97-1852EF0901E6}" type="pres">
      <dgm:prSet presAssocID="{26FE96A1-A5CA-4A30-8AE7-6B8CFD8B7F86}" presName="sibSpaceTwo" presStyleCnt="0"/>
      <dgm:spPr/>
    </dgm:pt>
    <dgm:pt modelId="{9DF44205-4BFC-4F2E-A920-DDAD3A3E433A}" type="pres">
      <dgm:prSet presAssocID="{D840657A-20DF-4020-BBD9-12920B8BED50}" presName="vertTwo" presStyleCnt="0"/>
      <dgm:spPr/>
    </dgm:pt>
    <dgm:pt modelId="{CC54EC35-DAF1-4A9D-A2EC-7526483AE9C6}" type="pres">
      <dgm:prSet presAssocID="{D840657A-20DF-4020-BBD9-12920B8BED50}" presName="txTwo" presStyleLbl="node2" presStyleIdx="1" presStyleCnt="5" custLinFactNeighborY="-198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F4970F9-FDF3-43FC-AE8A-7CAB975C8914}" type="pres">
      <dgm:prSet presAssocID="{D840657A-20DF-4020-BBD9-12920B8BED50}" presName="horzTwo" presStyleCnt="0"/>
      <dgm:spPr/>
    </dgm:pt>
    <dgm:pt modelId="{2E1B84E0-3CB3-4AE7-B648-67B586BC7147}" type="pres">
      <dgm:prSet presAssocID="{C5C4ABDA-B193-4CA2-9419-C941404B7BDA}" presName="sibSpaceOne" presStyleCnt="0"/>
      <dgm:spPr/>
    </dgm:pt>
    <dgm:pt modelId="{E7D2533D-9337-4E70-BEE6-CFB87BD7ACE0}" type="pres">
      <dgm:prSet presAssocID="{6C834553-A0FC-46C0-BDDC-EA121895AB06}" presName="vertOne" presStyleCnt="0"/>
      <dgm:spPr/>
    </dgm:pt>
    <dgm:pt modelId="{A6FF1101-9374-4FB7-A09F-82158EF1E0AE}" type="pres">
      <dgm:prSet presAssocID="{6C834553-A0FC-46C0-BDDC-EA121895AB06}" presName="txOne" presStyleLbl="node0" presStyleIdx="1" presStyleCnt="2" custScaleX="93804" custScaleY="68777" custLinFactNeighborX="-997" custLinFactNeighborY="5297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93DFD50-1689-40CF-B837-8F7425F1DDB8}" type="pres">
      <dgm:prSet presAssocID="{6C834553-A0FC-46C0-BDDC-EA121895AB06}" presName="parTransOne" presStyleCnt="0"/>
      <dgm:spPr/>
    </dgm:pt>
    <dgm:pt modelId="{E7271266-C48B-423E-A77A-ABE9F6633079}" type="pres">
      <dgm:prSet presAssocID="{6C834553-A0FC-46C0-BDDC-EA121895AB06}" presName="horzOne" presStyleCnt="0"/>
      <dgm:spPr/>
    </dgm:pt>
    <dgm:pt modelId="{7F20AF2F-55AE-4C20-B096-D3B6D0F64E88}" type="pres">
      <dgm:prSet presAssocID="{D52B0F76-2088-4901-955B-F080D3164C2C}" presName="vertTwo" presStyleCnt="0"/>
      <dgm:spPr/>
    </dgm:pt>
    <dgm:pt modelId="{2DEAAB64-F430-4476-8997-362060759254}" type="pres">
      <dgm:prSet presAssocID="{D52B0F76-2088-4901-955B-F080D3164C2C}" presName="txTwo" presStyleLbl="node2" presStyleIdx="2" presStyleCnt="5" custLinFactNeighborY="-247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7DB0BC9-09E9-4C4C-84B3-29EF69ABBCD2}" type="pres">
      <dgm:prSet presAssocID="{D52B0F76-2088-4901-955B-F080D3164C2C}" presName="horzTwo" presStyleCnt="0"/>
      <dgm:spPr/>
    </dgm:pt>
    <dgm:pt modelId="{0D63EE81-7426-4890-ACC2-8BF362319F12}" type="pres">
      <dgm:prSet presAssocID="{3DADBFC0-6F37-466D-B1B8-10366234B8EF}" presName="sibSpaceTwo" presStyleCnt="0"/>
      <dgm:spPr/>
    </dgm:pt>
    <dgm:pt modelId="{552C3A73-4A3D-4A5B-92CB-D9EF28E4C144}" type="pres">
      <dgm:prSet presAssocID="{92CE924E-A2DF-4AC4-A37E-A5882D8D408B}" presName="vertTwo" presStyleCnt="0"/>
      <dgm:spPr/>
    </dgm:pt>
    <dgm:pt modelId="{655823CC-C220-4DB5-B336-4F955D262847}" type="pres">
      <dgm:prSet presAssocID="{92CE924E-A2DF-4AC4-A37E-A5882D8D408B}" presName="txTwo" presStyleLbl="node2" presStyleIdx="3" presStyleCnt="5" custLinFactNeighborY="-247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60E11DF-E930-401C-8B75-F3CD4814FBB1}" type="pres">
      <dgm:prSet presAssocID="{92CE924E-A2DF-4AC4-A37E-A5882D8D408B}" presName="horzTwo" presStyleCnt="0"/>
      <dgm:spPr/>
    </dgm:pt>
    <dgm:pt modelId="{6E477E99-6753-4220-80C6-6F2661CB0CFD}" type="pres">
      <dgm:prSet presAssocID="{767FABF4-1424-42BC-8417-63464C661F1D}" presName="sibSpaceTwo" presStyleCnt="0"/>
      <dgm:spPr/>
    </dgm:pt>
    <dgm:pt modelId="{CE5CC46C-FEC9-4BBE-AED7-33016D6B24B5}" type="pres">
      <dgm:prSet presAssocID="{D0482C52-7895-4572-8084-7DAFD76B10DC}" presName="vertTwo" presStyleCnt="0"/>
      <dgm:spPr/>
    </dgm:pt>
    <dgm:pt modelId="{6FEF64E9-6ED1-4E5E-A60A-E0FE4247A5B7}" type="pres">
      <dgm:prSet presAssocID="{D0482C52-7895-4572-8084-7DAFD76B10DC}" presName="txTwo" presStyleLbl="node2" presStyleIdx="4" presStyleCnt="5" custLinFactNeighborY="-247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E5A00A0-60FE-466B-A311-35D838B5A9AF}" type="pres">
      <dgm:prSet presAssocID="{D0482C52-7895-4572-8084-7DAFD76B10DC}" presName="horzTwo" presStyleCnt="0"/>
      <dgm:spPr/>
    </dgm:pt>
  </dgm:ptLst>
  <dgm:cxnLst>
    <dgm:cxn modelId="{39B9B2F5-7AFC-4BD3-83FD-8FAB4A63610E}" type="presOf" srcId="{6AED8536-D8E8-4A68-9DA4-508206818E5F}" destId="{EE07C447-A811-49D7-8BF4-B7985341F298}" srcOrd="0" destOrd="0" presId="urn:microsoft.com/office/officeart/2005/8/layout/hierarchy4"/>
    <dgm:cxn modelId="{0663C485-8D10-47DD-BBA5-F37717196A8B}" type="presOf" srcId="{92CE924E-A2DF-4AC4-A37E-A5882D8D408B}" destId="{655823CC-C220-4DB5-B336-4F955D262847}" srcOrd="0" destOrd="0" presId="urn:microsoft.com/office/officeart/2005/8/layout/hierarchy4"/>
    <dgm:cxn modelId="{14F9D6C5-21CA-47AB-93CD-ABF2FE11143E}" type="presOf" srcId="{D52B0F76-2088-4901-955B-F080D3164C2C}" destId="{2DEAAB64-F430-4476-8997-362060759254}" srcOrd="0" destOrd="0" presId="urn:microsoft.com/office/officeart/2005/8/layout/hierarchy4"/>
    <dgm:cxn modelId="{7D91C056-9AB6-4249-9DD9-1BBDF8AF8E42}" type="presOf" srcId="{D0482C52-7895-4572-8084-7DAFD76B10DC}" destId="{6FEF64E9-6ED1-4E5E-A60A-E0FE4247A5B7}" srcOrd="0" destOrd="0" presId="urn:microsoft.com/office/officeart/2005/8/layout/hierarchy4"/>
    <dgm:cxn modelId="{C83994B1-80CB-4A1C-9182-7B56F7188E9E}" type="presOf" srcId="{5F8362DD-AD19-4D6B-9AA6-70F8CE3A304E}" destId="{5E8FCB55-DCE5-4EE7-8B41-A99B277B0124}" srcOrd="0" destOrd="0" presId="urn:microsoft.com/office/officeart/2005/8/layout/hierarchy4"/>
    <dgm:cxn modelId="{2BEB63DA-C6CC-4691-9E07-98D486BB5085}" srcId="{6AED8536-D8E8-4A68-9DA4-508206818E5F}" destId="{6C834553-A0FC-46C0-BDDC-EA121895AB06}" srcOrd="1" destOrd="0" parTransId="{1A77A6DA-7B7F-43B6-B5C2-39C8E103714C}" sibTransId="{D9142056-6334-4296-BC4A-C4377DA7E651}"/>
    <dgm:cxn modelId="{033DFC85-4625-49AB-8663-E20F87C55585}" srcId="{5F8362DD-AD19-4D6B-9AA6-70F8CE3A304E}" destId="{D840657A-20DF-4020-BBD9-12920B8BED50}" srcOrd="1" destOrd="0" parTransId="{13FD4377-CC1F-4E42-A763-E60086BA6768}" sibTransId="{FA4AE3A8-1377-4900-831E-31EEBFFA8807}"/>
    <dgm:cxn modelId="{4AF7AD15-4D27-4DB5-BBAF-9192C218EBE4}" srcId="{6C834553-A0FC-46C0-BDDC-EA121895AB06}" destId="{D52B0F76-2088-4901-955B-F080D3164C2C}" srcOrd="0" destOrd="0" parTransId="{BF51EEF7-D354-44D9-A20C-316C1BC4DDF5}" sibTransId="{3DADBFC0-6F37-466D-B1B8-10366234B8EF}"/>
    <dgm:cxn modelId="{44D7DBC3-A1BE-4582-A70E-9FEADA56E015}" srcId="{6C834553-A0FC-46C0-BDDC-EA121895AB06}" destId="{D0482C52-7895-4572-8084-7DAFD76B10DC}" srcOrd="2" destOrd="0" parTransId="{47314F9A-76AD-4702-A044-2BDC1ED5E85E}" sibTransId="{919C47EA-DB1C-4AB7-9DA8-1609F1E3F717}"/>
    <dgm:cxn modelId="{471B2B69-452F-4BB4-99CB-99AD2A9806E9}" srcId="{6AED8536-D8E8-4A68-9DA4-508206818E5F}" destId="{5F8362DD-AD19-4D6B-9AA6-70F8CE3A304E}" srcOrd="0" destOrd="0" parTransId="{406BF65F-9B54-44C6-92E0-F9285BFC9C9B}" sibTransId="{C5C4ABDA-B193-4CA2-9419-C941404B7BDA}"/>
    <dgm:cxn modelId="{D73F64EF-335C-4E2E-BE8B-0F6FED35898F}" type="presOf" srcId="{D840657A-20DF-4020-BBD9-12920B8BED50}" destId="{CC54EC35-DAF1-4A9D-A2EC-7526483AE9C6}" srcOrd="0" destOrd="0" presId="urn:microsoft.com/office/officeart/2005/8/layout/hierarchy4"/>
    <dgm:cxn modelId="{BE77A0C2-438B-4D07-ADAE-D1A974A1524B}" srcId="{6C834553-A0FC-46C0-BDDC-EA121895AB06}" destId="{92CE924E-A2DF-4AC4-A37E-A5882D8D408B}" srcOrd="1" destOrd="0" parTransId="{6277052B-2B16-4E40-8101-43E66577AA21}" sibTransId="{767FABF4-1424-42BC-8417-63464C661F1D}"/>
    <dgm:cxn modelId="{B24C1D63-B156-4B29-8DFF-EB5B8CF91487}" srcId="{5F8362DD-AD19-4D6B-9AA6-70F8CE3A304E}" destId="{4A9EDE2D-2FEB-4BDB-BFB5-E7F434FEA0F3}" srcOrd="0" destOrd="0" parTransId="{F52A3BD2-89FF-4477-9678-191FDF1E1495}" sibTransId="{26FE96A1-A5CA-4A30-8AE7-6B8CFD8B7F86}"/>
    <dgm:cxn modelId="{1F85E554-41A2-4485-BEE2-A0F5637FA30C}" type="presOf" srcId="{6C834553-A0FC-46C0-BDDC-EA121895AB06}" destId="{A6FF1101-9374-4FB7-A09F-82158EF1E0AE}" srcOrd="0" destOrd="0" presId="urn:microsoft.com/office/officeart/2005/8/layout/hierarchy4"/>
    <dgm:cxn modelId="{F5A3CCA6-15CC-4C71-AED5-0C571231F269}" type="presOf" srcId="{4A9EDE2D-2FEB-4BDB-BFB5-E7F434FEA0F3}" destId="{3348209D-3E45-40ED-BBED-DC71DA74844B}" srcOrd="0" destOrd="0" presId="urn:microsoft.com/office/officeart/2005/8/layout/hierarchy4"/>
    <dgm:cxn modelId="{69D2D76A-5C75-433D-8F1F-E3794F0E87CD}" type="presParOf" srcId="{EE07C447-A811-49D7-8BF4-B7985341F298}" destId="{D52E0B26-E133-4F65-8270-0A3406E9B09E}" srcOrd="0" destOrd="0" presId="urn:microsoft.com/office/officeart/2005/8/layout/hierarchy4"/>
    <dgm:cxn modelId="{A3DD218A-13B6-46BE-9607-27DBAD7D542B}" type="presParOf" srcId="{D52E0B26-E133-4F65-8270-0A3406E9B09E}" destId="{5E8FCB55-DCE5-4EE7-8B41-A99B277B0124}" srcOrd="0" destOrd="0" presId="urn:microsoft.com/office/officeart/2005/8/layout/hierarchy4"/>
    <dgm:cxn modelId="{9FB93091-B452-420A-BCC4-4CC3B5221998}" type="presParOf" srcId="{D52E0B26-E133-4F65-8270-0A3406E9B09E}" destId="{0561DCAE-6BFC-4EAF-AD41-E9ED691D6495}" srcOrd="1" destOrd="0" presId="urn:microsoft.com/office/officeart/2005/8/layout/hierarchy4"/>
    <dgm:cxn modelId="{B8C60AA6-B01C-41F6-A9DF-FEC5E2AA1B5B}" type="presParOf" srcId="{D52E0B26-E133-4F65-8270-0A3406E9B09E}" destId="{0FB5F422-FEB7-4D3C-8AF6-B89A2EA8F120}" srcOrd="2" destOrd="0" presId="urn:microsoft.com/office/officeart/2005/8/layout/hierarchy4"/>
    <dgm:cxn modelId="{8E63A760-7C4E-4EBC-A1B1-59B9D57E4405}" type="presParOf" srcId="{0FB5F422-FEB7-4D3C-8AF6-B89A2EA8F120}" destId="{7CF1DD15-E4EA-466A-9A19-64EDB35BE3A0}" srcOrd="0" destOrd="0" presId="urn:microsoft.com/office/officeart/2005/8/layout/hierarchy4"/>
    <dgm:cxn modelId="{C1B8E9A0-5BD0-431B-B147-BF197BFA2D14}" type="presParOf" srcId="{7CF1DD15-E4EA-466A-9A19-64EDB35BE3A0}" destId="{3348209D-3E45-40ED-BBED-DC71DA74844B}" srcOrd="0" destOrd="0" presId="urn:microsoft.com/office/officeart/2005/8/layout/hierarchy4"/>
    <dgm:cxn modelId="{6F7368ED-6518-44F3-BDB0-CE198A51D9CA}" type="presParOf" srcId="{7CF1DD15-E4EA-466A-9A19-64EDB35BE3A0}" destId="{B72AD568-8EBE-4A90-AF3D-B7E0D133B711}" srcOrd="1" destOrd="0" presId="urn:microsoft.com/office/officeart/2005/8/layout/hierarchy4"/>
    <dgm:cxn modelId="{0024F1F0-33E4-4200-9E54-84BE2C52A601}" type="presParOf" srcId="{0FB5F422-FEB7-4D3C-8AF6-B89A2EA8F120}" destId="{418AFBA3-E98F-4E8B-9E97-1852EF0901E6}" srcOrd="1" destOrd="0" presId="urn:microsoft.com/office/officeart/2005/8/layout/hierarchy4"/>
    <dgm:cxn modelId="{9FC16216-C9E3-4B32-9B20-26C9F319C18A}" type="presParOf" srcId="{0FB5F422-FEB7-4D3C-8AF6-B89A2EA8F120}" destId="{9DF44205-4BFC-4F2E-A920-DDAD3A3E433A}" srcOrd="2" destOrd="0" presId="urn:microsoft.com/office/officeart/2005/8/layout/hierarchy4"/>
    <dgm:cxn modelId="{BE58A7B6-9FED-4D5E-BD56-DF0F3F22BBF3}" type="presParOf" srcId="{9DF44205-4BFC-4F2E-A920-DDAD3A3E433A}" destId="{CC54EC35-DAF1-4A9D-A2EC-7526483AE9C6}" srcOrd="0" destOrd="0" presId="urn:microsoft.com/office/officeart/2005/8/layout/hierarchy4"/>
    <dgm:cxn modelId="{C5976EE8-D7CA-40D4-A6C7-8541E2CF25ED}" type="presParOf" srcId="{9DF44205-4BFC-4F2E-A920-DDAD3A3E433A}" destId="{1F4970F9-FDF3-43FC-AE8A-7CAB975C8914}" srcOrd="1" destOrd="0" presId="urn:microsoft.com/office/officeart/2005/8/layout/hierarchy4"/>
    <dgm:cxn modelId="{1C195F18-D9C2-4CA9-B341-5E9FE8FDE64D}" type="presParOf" srcId="{EE07C447-A811-49D7-8BF4-B7985341F298}" destId="{2E1B84E0-3CB3-4AE7-B648-67B586BC7147}" srcOrd="1" destOrd="0" presId="urn:microsoft.com/office/officeart/2005/8/layout/hierarchy4"/>
    <dgm:cxn modelId="{8688BF7F-72D8-4FAB-8EE1-FBDE1220A96F}" type="presParOf" srcId="{EE07C447-A811-49D7-8BF4-B7985341F298}" destId="{E7D2533D-9337-4E70-BEE6-CFB87BD7ACE0}" srcOrd="2" destOrd="0" presId="urn:microsoft.com/office/officeart/2005/8/layout/hierarchy4"/>
    <dgm:cxn modelId="{F092035C-506C-4E0C-973D-8C13EC4D40AD}" type="presParOf" srcId="{E7D2533D-9337-4E70-BEE6-CFB87BD7ACE0}" destId="{A6FF1101-9374-4FB7-A09F-82158EF1E0AE}" srcOrd="0" destOrd="0" presId="urn:microsoft.com/office/officeart/2005/8/layout/hierarchy4"/>
    <dgm:cxn modelId="{E3145721-C454-41D8-B1D9-CC436AD3BF01}" type="presParOf" srcId="{E7D2533D-9337-4E70-BEE6-CFB87BD7ACE0}" destId="{293DFD50-1689-40CF-B837-8F7425F1DDB8}" srcOrd="1" destOrd="0" presId="urn:microsoft.com/office/officeart/2005/8/layout/hierarchy4"/>
    <dgm:cxn modelId="{37A6833A-89D5-4C94-A373-89714BDE715B}" type="presParOf" srcId="{E7D2533D-9337-4E70-BEE6-CFB87BD7ACE0}" destId="{E7271266-C48B-423E-A77A-ABE9F6633079}" srcOrd="2" destOrd="0" presId="urn:microsoft.com/office/officeart/2005/8/layout/hierarchy4"/>
    <dgm:cxn modelId="{DEFC99B2-0350-4981-9AED-1C221FE7A804}" type="presParOf" srcId="{E7271266-C48B-423E-A77A-ABE9F6633079}" destId="{7F20AF2F-55AE-4C20-B096-D3B6D0F64E88}" srcOrd="0" destOrd="0" presId="urn:microsoft.com/office/officeart/2005/8/layout/hierarchy4"/>
    <dgm:cxn modelId="{627382CB-BBD6-4076-A1A0-08882912AD74}" type="presParOf" srcId="{7F20AF2F-55AE-4C20-B096-D3B6D0F64E88}" destId="{2DEAAB64-F430-4476-8997-362060759254}" srcOrd="0" destOrd="0" presId="urn:microsoft.com/office/officeart/2005/8/layout/hierarchy4"/>
    <dgm:cxn modelId="{6768F073-8595-4788-B106-0D9B6405B4BD}" type="presParOf" srcId="{7F20AF2F-55AE-4C20-B096-D3B6D0F64E88}" destId="{77DB0BC9-09E9-4C4C-84B3-29EF69ABBCD2}" srcOrd="1" destOrd="0" presId="urn:microsoft.com/office/officeart/2005/8/layout/hierarchy4"/>
    <dgm:cxn modelId="{D88953F6-0A48-423C-8E9B-3BD02010C807}" type="presParOf" srcId="{E7271266-C48B-423E-A77A-ABE9F6633079}" destId="{0D63EE81-7426-4890-ACC2-8BF362319F12}" srcOrd="1" destOrd="0" presId="urn:microsoft.com/office/officeart/2005/8/layout/hierarchy4"/>
    <dgm:cxn modelId="{6BB62659-4086-493D-B5B7-40EEC30FB09F}" type="presParOf" srcId="{E7271266-C48B-423E-A77A-ABE9F6633079}" destId="{552C3A73-4A3D-4A5B-92CB-D9EF28E4C144}" srcOrd="2" destOrd="0" presId="urn:microsoft.com/office/officeart/2005/8/layout/hierarchy4"/>
    <dgm:cxn modelId="{4F4ED4BC-5D19-452B-9584-C2189FA8B668}" type="presParOf" srcId="{552C3A73-4A3D-4A5B-92CB-D9EF28E4C144}" destId="{655823CC-C220-4DB5-B336-4F955D262847}" srcOrd="0" destOrd="0" presId="urn:microsoft.com/office/officeart/2005/8/layout/hierarchy4"/>
    <dgm:cxn modelId="{692C19CB-160B-42C6-B304-58353B0BAE40}" type="presParOf" srcId="{552C3A73-4A3D-4A5B-92CB-D9EF28E4C144}" destId="{F60E11DF-E930-401C-8B75-F3CD4814FBB1}" srcOrd="1" destOrd="0" presId="urn:microsoft.com/office/officeart/2005/8/layout/hierarchy4"/>
    <dgm:cxn modelId="{04EF38DC-DCBA-4127-8090-9C5C0676A3F2}" type="presParOf" srcId="{E7271266-C48B-423E-A77A-ABE9F6633079}" destId="{6E477E99-6753-4220-80C6-6F2661CB0CFD}" srcOrd="3" destOrd="0" presId="urn:microsoft.com/office/officeart/2005/8/layout/hierarchy4"/>
    <dgm:cxn modelId="{3081CFE8-932F-4DFF-99C0-B3C8A8535F2A}" type="presParOf" srcId="{E7271266-C48B-423E-A77A-ABE9F6633079}" destId="{CE5CC46C-FEC9-4BBE-AED7-33016D6B24B5}" srcOrd="4" destOrd="0" presId="urn:microsoft.com/office/officeart/2005/8/layout/hierarchy4"/>
    <dgm:cxn modelId="{DAA36B8D-78FB-428E-B8DB-67DD145DC619}" type="presParOf" srcId="{CE5CC46C-FEC9-4BBE-AED7-33016D6B24B5}" destId="{6FEF64E9-6ED1-4E5E-A60A-E0FE4247A5B7}" srcOrd="0" destOrd="0" presId="urn:microsoft.com/office/officeart/2005/8/layout/hierarchy4"/>
    <dgm:cxn modelId="{DC40213C-035B-4992-BEB3-438313F89DF5}" type="presParOf" srcId="{CE5CC46C-FEC9-4BBE-AED7-33016D6B24B5}" destId="{BE5A00A0-60FE-466B-A311-35D838B5A9A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4C0AB-18FB-4E4B-A9A0-99C58EB20284}">
      <dsp:nvSpPr>
        <dsp:cNvPr id="0" name=""/>
        <dsp:cNvSpPr/>
      </dsp:nvSpPr>
      <dsp:spPr>
        <a:xfrm>
          <a:off x="0" y="416651"/>
          <a:ext cx="10927079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0" i="0" kern="1200" dirty="0" smtClean="0"/>
            <a:t>Ley Orgánica de Donación y Trasplantes de Órganos, Tejidos y Células (</a:t>
          </a:r>
          <a:r>
            <a:rPr lang="es-EC" sz="2400" b="0" i="0" kern="1200" dirty="0" smtClean="0"/>
            <a:t>4 de marzo de 2011).</a:t>
          </a:r>
          <a:endParaRPr lang="es-EC" sz="2400" kern="1200" dirty="0"/>
        </a:p>
      </dsp:txBody>
      <dsp:txXfrm>
        <a:off x="59399" y="476050"/>
        <a:ext cx="10808281" cy="1098002"/>
      </dsp:txXfrm>
    </dsp:sp>
    <dsp:sp modelId="{AE0669BF-E6C7-4D28-A81A-BBD870A68D65}">
      <dsp:nvSpPr>
        <dsp:cNvPr id="0" name=""/>
        <dsp:cNvSpPr/>
      </dsp:nvSpPr>
      <dsp:spPr>
        <a:xfrm>
          <a:off x="0" y="1820651"/>
          <a:ext cx="10927079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0" i="0" kern="1200" dirty="0" smtClean="0"/>
            <a:t>Reglamento General a la Ley Orgánica de Donación y Trasplantes de Órganos, Tejidos y Células (13 de Julio de 2012).</a:t>
          </a:r>
          <a:endParaRPr lang="es-EC" sz="2400" kern="1200" dirty="0"/>
        </a:p>
      </dsp:txBody>
      <dsp:txXfrm>
        <a:off x="59399" y="1880050"/>
        <a:ext cx="10808281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C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0523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427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9279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5281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7007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18650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79240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13959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34678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4735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23089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6122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9297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68006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82589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95772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91165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68043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17047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56526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71422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94358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3634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9510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86222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16220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04258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00640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319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28724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56174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35035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3476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8790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8790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4869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295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3784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8821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0" descr="portada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20592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 txBox="1"/>
          <p:nvPr/>
        </p:nvSpPr>
        <p:spPr>
          <a:xfrm>
            <a:off x="8177842" y="430340"/>
            <a:ext cx="360584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C" sz="1600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Instituto Nacional de</a:t>
            </a:r>
          </a:p>
          <a:p>
            <a:pPr lvl="0"/>
            <a:r>
              <a:rPr lang="es-EC" sz="1600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Donación y Trasplante de</a:t>
            </a:r>
          </a:p>
          <a:p>
            <a:pPr lvl="0"/>
            <a:r>
              <a:rPr lang="es-EC" sz="1600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Órganos, Tejidos y Células INDOT</a:t>
            </a:r>
            <a:endParaRPr sz="1600" b="0" i="0" u="none" strike="noStrike" cap="none" dirty="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3" descr="fondo-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0" cy="687161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/>
          <p:nvPr/>
        </p:nvSpPr>
        <p:spPr>
          <a:xfrm>
            <a:off x="1197020" y="353201"/>
            <a:ext cx="4898980" cy="543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200" b="1" i="0" u="none" strike="noStrike" cap="none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CAPACITACIONES</a:t>
            </a:r>
            <a:endParaRPr sz="3200" b="1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" name="Google Shape;87;p12"/>
          <p:cNvSpPr txBox="1"/>
          <p:nvPr/>
        </p:nvSpPr>
        <p:spPr>
          <a:xfrm>
            <a:off x="346093" y="5728988"/>
            <a:ext cx="365656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Instituto Nacional 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b="0" i="0" u="none" strike="noStrike" cap="none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Donación y Trasplante 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Órganos, Tejidos y Células INDOT</a:t>
            </a:r>
            <a:endParaRPr sz="1600" b="0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9F9268D0-C747-41AB-BB20-98FBF6A61D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0307697"/>
              </p:ext>
            </p:extLst>
          </p:nvPr>
        </p:nvGraphicFramePr>
        <p:xfrm>
          <a:off x="415636" y="877922"/>
          <a:ext cx="11542816" cy="5332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3067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3" descr="fondo-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0" cy="687161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/>
          <p:nvPr/>
        </p:nvSpPr>
        <p:spPr>
          <a:xfrm>
            <a:off x="735696" y="312561"/>
            <a:ext cx="7311024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200" b="1" i="0" u="none" strike="noStrike" cap="none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CAPACITACIONES A COLEGIOS</a:t>
            </a:r>
          </a:p>
        </p:txBody>
      </p:sp>
      <p:sp>
        <p:nvSpPr>
          <p:cNvPr id="5" name="Google Shape;87;p12"/>
          <p:cNvSpPr txBox="1"/>
          <p:nvPr/>
        </p:nvSpPr>
        <p:spPr>
          <a:xfrm>
            <a:off x="346093" y="5728988"/>
            <a:ext cx="365656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Instituto Nacional 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b="0" i="0" u="none" strike="noStrike" cap="none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Donación y Trasplante 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Órganos, Tejidos y Células INDOT</a:t>
            </a:r>
            <a:endParaRPr sz="1600" b="0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35A950CF-4272-4A8A-AF80-728AD4FBE4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3379036"/>
              </p:ext>
            </p:extLst>
          </p:nvPr>
        </p:nvGraphicFramePr>
        <p:xfrm>
          <a:off x="836017" y="911944"/>
          <a:ext cx="10912212" cy="3630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335CCA17-A3BF-4B63-A3E5-F3AA39575552}"/>
              </a:ext>
            </a:extLst>
          </p:cNvPr>
          <p:cNvSpPr txBox="1"/>
          <p:nvPr/>
        </p:nvSpPr>
        <p:spPr>
          <a:xfrm>
            <a:off x="624840" y="4645212"/>
            <a:ext cx="11033759" cy="1018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Actualmente se trabaja con las editoriales 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 proveen los libros de texto al Sistema Nacional de Educación para incluir el tema de donación de órganos: Asociación de </a:t>
            </a:r>
            <a:r>
              <a:rPr lang="es-EC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Editores de Libro 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C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 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Ecuador y Editorial Santillana.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EDUCA: Aula digital del Ministerio de </a:t>
            </a:r>
            <a:r>
              <a:rPr lang="es-EC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Educación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84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2" descr="fondo-0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6501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2"/>
          <p:cNvSpPr txBox="1"/>
          <p:nvPr/>
        </p:nvSpPr>
        <p:spPr>
          <a:xfrm>
            <a:off x="346093" y="5728988"/>
            <a:ext cx="365656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Instituto Nacional 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b="0" i="0" u="none" strike="noStrike" cap="none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Donación y Trasplante 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Órganos, Tejidos y Células INDOT</a:t>
            </a:r>
            <a:endParaRPr sz="1600" b="0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8" name="Google Shape;88;p12"/>
          <p:cNvSpPr txBox="1"/>
          <p:nvPr/>
        </p:nvSpPr>
        <p:spPr>
          <a:xfrm>
            <a:off x="1511012" y="3148549"/>
            <a:ext cx="9169975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6000" b="1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DONACIÓN</a:t>
            </a:r>
            <a:endParaRPr sz="6000" b="1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" name="Google Shape;73;p10"/>
          <p:cNvSpPr txBox="1"/>
          <p:nvPr/>
        </p:nvSpPr>
        <p:spPr>
          <a:xfrm>
            <a:off x="8177842" y="430340"/>
            <a:ext cx="360584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C" sz="1600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Instituto Nacional de</a:t>
            </a:r>
          </a:p>
          <a:p>
            <a:pPr lvl="0"/>
            <a:r>
              <a:rPr lang="es-EC" sz="1600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Donación y Trasplante de</a:t>
            </a:r>
          </a:p>
          <a:p>
            <a:pPr lvl="0"/>
            <a:r>
              <a:rPr lang="es-EC" sz="1600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Órganos, Tejidos y Células INDOT</a:t>
            </a:r>
            <a:endParaRPr sz="1600" b="0" i="0" u="none" strike="noStrike" cap="none" dirty="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408917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3" descr="fondo-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0" cy="687161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/>
          <p:nvPr/>
        </p:nvSpPr>
        <p:spPr>
          <a:xfrm>
            <a:off x="735696" y="312561"/>
            <a:ext cx="8550544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200" b="1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HOSPITAL AMIGO DE LA DONACIÓN</a:t>
            </a:r>
            <a:endParaRPr sz="3200" b="1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" name="Google Shape;87;p12"/>
          <p:cNvSpPr txBox="1"/>
          <p:nvPr/>
        </p:nvSpPr>
        <p:spPr>
          <a:xfrm>
            <a:off x="346093" y="5728988"/>
            <a:ext cx="365656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Instituto Nacional 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b="0" i="0" u="none" strike="noStrike" cap="none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Donación y Trasplante 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Órganos, Tejidos y Células INDOT</a:t>
            </a:r>
            <a:endParaRPr sz="1600" b="0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470" y="988820"/>
            <a:ext cx="3905770" cy="216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t="15150"/>
          <a:stretch/>
        </p:blipFill>
        <p:spPr>
          <a:xfrm>
            <a:off x="1316470" y="3323562"/>
            <a:ext cx="3905770" cy="228675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/>
          <a:srcRect t="28412"/>
          <a:stretch/>
        </p:blipFill>
        <p:spPr>
          <a:xfrm>
            <a:off x="6493516" y="3323562"/>
            <a:ext cx="4629310" cy="228675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CBE38E44-4DBB-49A0-BD36-059CC4F26F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516" y="1010934"/>
            <a:ext cx="4629310" cy="210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3" descr="fondo-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0" cy="687161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/>
          <p:nvPr/>
        </p:nvSpPr>
        <p:spPr>
          <a:xfrm>
            <a:off x="735696" y="312561"/>
            <a:ext cx="6609984" cy="48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800" b="1" i="0" u="none" strike="noStrike" cap="none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DONANTES POR TIPO DE MUERTE</a:t>
            </a:r>
            <a:endParaRPr lang="es-EC" sz="2800" b="1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" name="Google Shape;87;p12"/>
          <p:cNvSpPr txBox="1"/>
          <p:nvPr/>
        </p:nvSpPr>
        <p:spPr>
          <a:xfrm>
            <a:off x="346093" y="5728988"/>
            <a:ext cx="365656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Instituto Nacional 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b="0" i="0" u="none" strike="noStrike" cap="none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Donación y Trasplante 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Órganos, Tejidos y Células INDOT</a:t>
            </a:r>
            <a:endParaRPr sz="1600" b="0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382017124"/>
              </p:ext>
            </p:extLst>
          </p:nvPr>
        </p:nvGraphicFramePr>
        <p:xfrm>
          <a:off x="-502919" y="856299"/>
          <a:ext cx="12924510" cy="4736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3261360" y="4761724"/>
            <a:ext cx="5882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identificaron cuatrocientos ochenta y siete (487) </a:t>
            </a: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donantes: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uatrocientos 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cuatro </a:t>
            </a: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(404) corresponden 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a parada cardiaca </a:t>
            </a: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Ochenta 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tres (83) 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criterios de muerte encefálica</a:t>
            </a:r>
            <a:endParaRPr lang="es-EC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75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3" descr="fondo-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0" cy="687161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/>
          <p:nvPr/>
        </p:nvSpPr>
        <p:spPr>
          <a:xfrm>
            <a:off x="857616" y="312561"/>
            <a:ext cx="7758064" cy="978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200" b="1" i="0" u="none" strike="noStrike" cap="none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Donantes de órganos por coordinación zonal INDOT</a:t>
            </a:r>
            <a:endParaRPr sz="3200" b="1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" name="Google Shape;87;p12"/>
          <p:cNvSpPr txBox="1"/>
          <p:nvPr/>
        </p:nvSpPr>
        <p:spPr>
          <a:xfrm>
            <a:off x="346093" y="5728988"/>
            <a:ext cx="365656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Instituto Nacional 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b="0" i="0" u="none" strike="noStrike" cap="none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Donación y Trasplante 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Órganos, Tejidos y Células INDOT</a:t>
            </a:r>
            <a:endParaRPr sz="1600" b="0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544930788"/>
              </p:ext>
            </p:extLst>
          </p:nvPr>
        </p:nvGraphicFramePr>
        <p:xfrm>
          <a:off x="735696" y="1463040"/>
          <a:ext cx="7741919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6635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3" descr="fondo-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0" cy="687161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/>
          <p:nvPr/>
        </p:nvSpPr>
        <p:spPr>
          <a:xfrm>
            <a:off x="735696" y="312561"/>
            <a:ext cx="7778384" cy="978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200" b="1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DONANTES DE ÓRGANOS POR RED Y SUBSISTEMA DE SALUD</a:t>
            </a:r>
            <a:endParaRPr lang="es-EC" sz="3200" b="1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" name="Google Shape;87;p12"/>
          <p:cNvSpPr txBox="1"/>
          <p:nvPr/>
        </p:nvSpPr>
        <p:spPr>
          <a:xfrm>
            <a:off x="346093" y="5728988"/>
            <a:ext cx="365656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Instituto Nacional 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b="0" i="0" u="none" strike="noStrike" cap="none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Donación y Trasplante 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Órganos, Tejidos y Células INDOT</a:t>
            </a:r>
            <a:endParaRPr sz="1600" b="0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934298705"/>
              </p:ext>
            </p:extLst>
          </p:nvPr>
        </p:nvGraphicFramePr>
        <p:xfrm>
          <a:off x="1" y="1036320"/>
          <a:ext cx="6441440" cy="4389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xmlns="" id="{71909901-08D8-4D03-BFA9-A76E23A58D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1222870"/>
              </p:ext>
            </p:extLst>
          </p:nvPr>
        </p:nvGraphicFramePr>
        <p:xfrm>
          <a:off x="6279069" y="1291250"/>
          <a:ext cx="5912931" cy="4437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1144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3" descr="fondo-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0" cy="68716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87;p12"/>
          <p:cNvSpPr txBox="1"/>
          <p:nvPr/>
        </p:nvSpPr>
        <p:spPr>
          <a:xfrm>
            <a:off x="346093" y="5728988"/>
            <a:ext cx="365656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Instituto Nacional 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b="0" i="0" u="none" strike="noStrike" cap="none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Donación y Trasplante 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Órganos, Tejidos y Células INDOT</a:t>
            </a:r>
            <a:endParaRPr sz="1600" b="0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531271703"/>
              </p:ext>
            </p:extLst>
          </p:nvPr>
        </p:nvGraphicFramePr>
        <p:xfrm>
          <a:off x="735696" y="1965960"/>
          <a:ext cx="4898980" cy="263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ángulo 1"/>
          <p:cNvSpPr/>
          <p:nvPr/>
        </p:nvSpPr>
        <p:spPr>
          <a:xfrm>
            <a:off x="551267" y="4955682"/>
            <a:ext cx="5312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s-ES_tradn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dad promedio: 41 </a:t>
            </a:r>
            <a:r>
              <a:rPr lang="es-ES_trad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años, con un rango de edad </a:t>
            </a:r>
            <a:r>
              <a:rPr lang="es-ES_tradn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oscila de 15 </a:t>
            </a:r>
            <a:r>
              <a:rPr lang="es-ES_trad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65 años</a:t>
            </a:r>
            <a:r>
              <a:rPr lang="es-ES_trad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s-EC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4154555559"/>
              </p:ext>
            </p:extLst>
          </p:nvPr>
        </p:nvGraphicFramePr>
        <p:xfrm>
          <a:off x="6096000" y="2012120"/>
          <a:ext cx="5577840" cy="25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Rectángulo 2"/>
          <p:cNvSpPr/>
          <p:nvPr/>
        </p:nvSpPr>
        <p:spPr>
          <a:xfrm>
            <a:off x="1518562" y="1240723"/>
            <a:ext cx="3377848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260" b="1" i="0" u="none" strike="noStrike" kern="120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EC" b="1" kern="120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</a:rPr>
              <a:t>SEXO DE LOS DONANTES DE ÓRGANOS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6995284" y="1307966"/>
            <a:ext cx="3235181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260" b="1" i="0" u="none" strike="noStrike" kern="120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EC" b="1" kern="120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</a:rPr>
              <a:t>SEXO DE LOS </a:t>
            </a:r>
            <a:r>
              <a:rPr lang="es-EC" b="1" kern="12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</a:rPr>
              <a:t>DONANTES DE TEJIDOS</a:t>
            </a:r>
            <a:endParaRPr lang="es-EC" b="1" kern="120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</a:endParaRPr>
          </a:p>
        </p:txBody>
      </p:sp>
      <p:cxnSp>
        <p:nvCxnSpPr>
          <p:cNvPr id="16" name="Conector recto de flecha 15"/>
          <p:cNvCxnSpPr/>
          <p:nvPr/>
        </p:nvCxnSpPr>
        <p:spPr>
          <a:xfrm>
            <a:off x="3207486" y="4534678"/>
            <a:ext cx="0" cy="523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>
            <a:off x="8752980" y="4534677"/>
            <a:ext cx="0" cy="523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/>
          <p:cNvSpPr/>
          <p:nvPr/>
        </p:nvSpPr>
        <p:spPr>
          <a:xfrm>
            <a:off x="7194700" y="5192845"/>
            <a:ext cx="252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Edad promedio: </a:t>
            </a:r>
            <a:r>
              <a:rPr lang="es-ES_trad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39 años.</a:t>
            </a:r>
            <a:endParaRPr lang="es-EC" sz="1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837880" y="172204"/>
            <a:ext cx="811705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_tradnl" sz="3200" b="1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</a:rPr>
              <a:t>DONANTES </a:t>
            </a:r>
            <a:r>
              <a:rPr lang="es-ES_tradnl" sz="3200" b="1" dirty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</a:rPr>
              <a:t>DE </a:t>
            </a:r>
            <a:r>
              <a:rPr lang="es-ES_tradnl" sz="3200" b="1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</a:rPr>
              <a:t>ÓRGANOS Y TEJIDOS POR SEXO Y PROMEDIO DE EDAD</a:t>
            </a:r>
            <a:endParaRPr lang="es-EC" sz="3200" b="1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395550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3" descr="fondo-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0" cy="687161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/>
          <p:nvPr/>
        </p:nvSpPr>
        <p:spPr>
          <a:xfrm>
            <a:off x="685800" y="251601"/>
            <a:ext cx="8564880" cy="978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200" b="1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TASA DE DONANTES POR MILLÓN DE HABITANTES</a:t>
            </a:r>
            <a:endParaRPr lang="es-EC" sz="3200" b="1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" name="Google Shape;87;p12"/>
          <p:cNvSpPr txBox="1"/>
          <p:nvPr/>
        </p:nvSpPr>
        <p:spPr>
          <a:xfrm>
            <a:off x="346093" y="5728988"/>
            <a:ext cx="365656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Instituto Nacional 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b="0" i="0" u="none" strike="noStrike" cap="none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Donación y Trasplante 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Órganos, Tejidos y Células INDOT</a:t>
            </a:r>
            <a:endParaRPr sz="1600" b="0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09226A04-92A0-413B-A733-91D2623C4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6544" y="2631323"/>
            <a:ext cx="2269295" cy="206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8580" tIns="34290" rIns="68580" bIns="34290" anchor="ctr">
            <a:spAutoFit/>
          </a:bodyPr>
          <a:lstStyle/>
          <a:p>
            <a:pPr algn="ctr" defTabSz="685800">
              <a:defRPr/>
            </a:pPr>
            <a:r>
              <a:rPr lang="es-EC" sz="3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+mj-lt"/>
                <a:cs typeface="David" pitchFamily="34" charset="-79"/>
              </a:rPr>
              <a:t>2.76</a:t>
            </a:r>
          </a:p>
          <a:p>
            <a:pPr algn="ctr" defTabSz="685800">
              <a:defRPr/>
            </a:pPr>
            <a:r>
              <a:rPr lang="es-EC" sz="2400" b="1" dirty="0">
                <a:solidFill>
                  <a:srgbClr val="002060"/>
                </a:solidFill>
                <a:latin typeface="+mj-lt"/>
                <a:cs typeface="David" pitchFamily="34" charset="-79"/>
              </a:rPr>
              <a:t>Tasa Anual *</a:t>
            </a:r>
            <a:r>
              <a:rPr lang="es-EC" sz="1600" b="1" dirty="0">
                <a:solidFill>
                  <a:srgbClr val="002060"/>
                </a:solidFill>
                <a:latin typeface="+mj-lt"/>
                <a:cs typeface="David" pitchFamily="34" charset="-79"/>
              </a:rPr>
              <a:t>PMH</a:t>
            </a:r>
          </a:p>
          <a:p>
            <a:pPr algn="ctr" defTabSz="685800">
              <a:defRPr/>
            </a:pPr>
            <a:r>
              <a:rPr lang="es-EC" sz="1600" b="1" dirty="0">
                <a:solidFill>
                  <a:srgbClr val="002060"/>
                </a:solidFill>
                <a:latin typeface="+mj-lt"/>
                <a:cs typeface="David" pitchFamily="34" charset="-79"/>
              </a:rPr>
              <a:t> </a:t>
            </a:r>
            <a:r>
              <a:rPr lang="es-EC" sz="1050" b="1" dirty="0">
                <a:solidFill>
                  <a:srgbClr val="002060"/>
                </a:solidFill>
                <a:latin typeface="+mj-lt"/>
                <a:cs typeface="David" pitchFamily="34" charset="-79"/>
              </a:rPr>
              <a:t>(Dic-</a:t>
            </a:r>
            <a:r>
              <a:rPr lang="es-EC" sz="1000" b="1" dirty="0">
                <a:solidFill>
                  <a:srgbClr val="002060"/>
                </a:solidFill>
                <a:latin typeface="+mj-lt"/>
                <a:cs typeface="David" pitchFamily="34" charset="-79"/>
              </a:rPr>
              <a:t>2021)</a:t>
            </a:r>
          </a:p>
          <a:p>
            <a:pPr algn="ctr" defTabSz="685800">
              <a:defRPr/>
            </a:pPr>
            <a:endParaRPr lang="es-EC" sz="1000" b="1" dirty="0">
              <a:solidFill>
                <a:srgbClr val="002060"/>
              </a:solidFill>
              <a:latin typeface="+mj-lt"/>
              <a:cs typeface="David" pitchFamily="34" charset="-79"/>
            </a:endParaRPr>
          </a:p>
          <a:p>
            <a:pPr algn="ctr" defTabSz="685800">
              <a:defRPr/>
            </a:pPr>
            <a:r>
              <a:rPr lang="es-EC" sz="1000" b="1" dirty="0">
                <a:solidFill>
                  <a:srgbClr val="002060"/>
                </a:solidFill>
                <a:latin typeface="+mj-lt"/>
                <a:cs typeface="David" pitchFamily="34" charset="-79"/>
              </a:rPr>
              <a:t>OPS INCREMENTO</a:t>
            </a:r>
          </a:p>
          <a:p>
            <a:pPr algn="ctr" defTabSz="685800">
              <a:defRPr/>
            </a:pPr>
            <a:r>
              <a:rPr lang="es-EC" sz="1000" b="1" dirty="0">
                <a:solidFill>
                  <a:srgbClr val="002060"/>
                </a:solidFill>
                <a:latin typeface="+mj-lt"/>
                <a:cs typeface="David" pitchFamily="34" charset="-79"/>
              </a:rPr>
              <a:t>2,5 %</a:t>
            </a:r>
            <a:r>
              <a:rPr lang="es-EC" sz="1000" b="1" dirty="0" smtClean="0">
                <a:solidFill>
                  <a:srgbClr val="002060"/>
                </a:solidFill>
                <a:latin typeface="+mj-lt"/>
                <a:cs typeface="David" pitchFamily="34" charset="-79"/>
              </a:rPr>
              <a:t> </a:t>
            </a:r>
            <a:r>
              <a:rPr lang="es-EC" sz="1000" b="1" dirty="0">
                <a:solidFill>
                  <a:srgbClr val="002060"/>
                </a:solidFill>
                <a:latin typeface="+mj-lt"/>
                <a:cs typeface="David" pitchFamily="34" charset="-79"/>
              </a:rPr>
              <a:t>X AÑO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3075763"/>
              </p:ext>
            </p:extLst>
          </p:nvPr>
        </p:nvGraphicFramePr>
        <p:xfrm>
          <a:off x="346092" y="1230290"/>
          <a:ext cx="10359421" cy="4187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8649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2" descr="fondo-0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6501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2"/>
          <p:cNvSpPr txBox="1"/>
          <p:nvPr/>
        </p:nvSpPr>
        <p:spPr>
          <a:xfrm>
            <a:off x="346093" y="5728988"/>
            <a:ext cx="365656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Instituto Nacional 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b="0" i="0" u="none" strike="noStrike" cap="none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Donación y Trasplante 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Órganos, Tejidos y Células INDOT</a:t>
            </a:r>
            <a:endParaRPr sz="1600" b="0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8" name="Google Shape;88;p12"/>
          <p:cNvSpPr txBox="1"/>
          <p:nvPr/>
        </p:nvSpPr>
        <p:spPr>
          <a:xfrm>
            <a:off x="1511012" y="3042341"/>
            <a:ext cx="9169975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6000" b="1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TRASPLANTES</a:t>
            </a:r>
            <a:endParaRPr sz="6000" b="1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" name="Google Shape;73;p10"/>
          <p:cNvSpPr txBox="1"/>
          <p:nvPr/>
        </p:nvSpPr>
        <p:spPr>
          <a:xfrm>
            <a:off x="8177842" y="430340"/>
            <a:ext cx="360584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C" sz="1600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Instituto Nacional de</a:t>
            </a:r>
          </a:p>
          <a:p>
            <a:pPr lvl="0"/>
            <a:r>
              <a:rPr lang="es-EC" sz="1600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Donación y Trasplante de</a:t>
            </a:r>
          </a:p>
          <a:p>
            <a:pPr lvl="0"/>
            <a:r>
              <a:rPr lang="es-EC" sz="1600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Órganos, Tejidos y Células INDOT</a:t>
            </a:r>
            <a:endParaRPr sz="1600" b="0" i="0" u="none" strike="noStrike" cap="none" dirty="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0017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47934" cy="6521571"/>
          </a:xfrm>
          <a:prstGeom prst="rect">
            <a:avLst/>
          </a:prstGeom>
        </p:spPr>
      </p:pic>
      <p:pic>
        <p:nvPicPr>
          <p:cNvPr id="79" name="Google Shape;7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1"/>
            <a:ext cx="12201428" cy="652157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1"/>
          <p:cNvSpPr txBox="1"/>
          <p:nvPr/>
        </p:nvSpPr>
        <p:spPr>
          <a:xfrm>
            <a:off x="6902471" y="2491442"/>
            <a:ext cx="4594077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s-MX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Marco </a:t>
            </a:r>
            <a:r>
              <a:rPr lang="es-MX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Institucional</a:t>
            </a:r>
            <a:endParaRPr sz="5600" b="1" i="0" u="none" strike="noStrike" cap="none" dirty="0">
              <a:solidFill>
                <a:schemeClr val="bg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" name="Google Shape;73;p10"/>
          <p:cNvSpPr txBox="1"/>
          <p:nvPr/>
        </p:nvSpPr>
        <p:spPr>
          <a:xfrm>
            <a:off x="6829145" y="414765"/>
            <a:ext cx="360584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C" sz="1600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Instituto Nacional de</a:t>
            </a:r>
          </a:p>
          <a:p>
            <a:pPr lvl="0"/>
            <a:r>
              <a:rPr lang="es-EC" sz="1600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Donación y Trasplante de</a:t>
            </a:r>
          </a:p>
          <a:p>
            <a:pPr lvl="0"/>
            <a:r>
              <a:rPr lang="es-EC" sz="1600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Órganos, Tejidos y Células INDOT</a:t>
            </a:r>
            <a:endParaRPr sz="1600" b="0" i="0" u="none" strike="noStrike" cap="none" dirty="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392677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3" descr="fondo-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0" cy="687161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/>
          <p:nvPr/>
        </p:nvSpPr>
        <p:spPr>
          <a:xfrm>
            <a:off x="735695" y="312561"/>
            <a:ext cx="5254287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200" b="1" i="0" u="none" strike="noStrike" cap="none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TRASPLANTES POR TIPO</a:t>
            </a:r>
            <a:endParaRPr lang="es-EC" sz="3200" b="1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" name="Google Shape;87;p12"/>
          <p:cNvSpPr txBox="1"/>
          <p:nvPr/>
        </p:nvSpPr>
        <p:spPr>
          <a:xfrm>
            <a:off x="346093" y="5728988"/>
            <a:ext cx="365656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Instituto Nacional 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b="0" i="0" u="none" strike="noStrike" cap="none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Donación y Trasplante 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Órganos, Tejidos y Células INDOT</a:t>
            </a:r>
            <a:endParaRPr sz="1600" b="0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160394341"/>
              </p:ext>
            </p:extLst>
          </p:nvPr>
        </p:nvGraphicFramePr>
        <p:xfrm>
          <a:off x="-360784" y="1193790"/>
          <a:ext cx="7960435" cy="4242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ángulo 1"/>
          <p:cNvSpPr/>
          <p:nvPr/>
        </p:nvSpPr>
        <p:spPr>
          <a:xfrm>
            <a:off x="7539135" y="2281644"/>
            <a:ext cx="4441371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Total: cuatrocientos 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quince (415) trasplantes de órganos, tejidos y células, de los cuales</a:t>
            </a:r>
            <a:r>
              <a:rPr lang="es-ES_tradnl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26 % fueron 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trasplantes de </a:t>
            </a:r>
            <a:r>
              <a:rPr lang="es-ES_tradnl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órganos; 63% 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tejido </a:t>
            </a:r>
            <a:r>
              <a:rPr lang="es-ES_tradnl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corneal; y, 9% 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progenitores </a:t>
            </a:r>
            <a:r>
              <a:rPr lang="es-ES_tradnl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hematopoyéticos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294145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3" descr="fondo-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0" cy="687161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/>
          <p:nvPr/>
        </p:nvSpPr>
        <p:spPr>
          <a:xfrm>
            <a:off x="735696" y="186612"/>
            <a:ext cx="9360026" cy="867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800" b="1" i="0" u="none" strike="noStrike" cap="none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TRASPLANTES REALIZADOS POR TIPO Y COORDINACIÓN ZONAL  INDOT</a:t>
            </a:r>
            <a:endParaRPr lang="es-EC" sz="2800" b="1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" name="Google Shape;87;p12"/>
          <p:cNvSpPr txBox="1"/>
          <p:nvPr/>
        </p:nvSpPr>
        <p:spPr>
          <a:xfrm>
            <a:off x="346093" y="5728988"/>
            <a:ext cx="365656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Instituto Nacional 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b="0" i="0" u="none" strike="noStrike" cap="none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Donación y Trasplante 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Órganos, Tejidos y Células INDOT</a:t>
            </a:r>
            <a:endParaRPr sz="1600" b="0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491673948"/>
              </p:ext>
            </p:extLst>
          </p:nvPr>
        </p:nvGraphicFramePr>
        <p:xfrm>
          <a:off x="346094" y="1165301"/>
          <a:ext cx="11391816" cy="456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040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3" descr="fondo-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0" cy="687161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/>
          <p:nvPr/>
        </p:nvSpPr>
        <p:spPr>
          <a:xfrm>
            <a:off x="735696" y="312561"/>
            <a:ext cx="8613578" cy="867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800" b="1" i="0" u="none" strike="noStrike" cap="none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TASA DE TRASPLANTES DE ÓRGANOS POR MILLÓN DE HABITANTES</a:t>
            </a:r>
            <a:endParaRPr lang="es-EC" sz="2800" b="1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" name="Google Shape;87;p12"/>
          <p:cNvSpPr txBox="1"/>
          <p:nvPr/>
        </p:nvSpPr>
        <p:spPr>
          <a:xfrm>
            <a:off x="346093" y="5728988"/>
            <a:ext cx="365656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Instituto Nacional 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b="0" i="0" u="none" strike="noStrike" cap="none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Donación y Trasplante 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Órganos, Tejidos y Células INDOT</a:t>
            </a:r>
            <a:endParaRPr sz="1600" b="0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246410250"/>
              </p:ext>
            </p:extLst>
          </p:nvPr>
        </p:nvGraphicFramePr>
        <p:xfrm>
          <a:off x="205274" y="1250302"/>
          <a:ext cx="11986726" cy="4292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3942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3" descr="fondo-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0" cy="687161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/>
          <p:nvPr/>
        </p:nvSpPr>
        <p:spPr>
          <a:xfrm>
            <a:off x="735696" y="312561"/>
            <a:ext cx="7344614" cy="978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200" b="1" i="0" u="none" strike="noStrike" cap="none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TRASPLANTE POR ESTABLECIMIENTO DE SALUD</a:t>
            </a:r>
            <a:endParaRPr lang="es-EC" sz="3200" b="1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" name="Google Shape;87;p12"/>
          <p:cNvSpPr txBox="1"/>
          <p:nvPr/>
        </p:nvSpPr>
        <p:spPr>
          <a:xfrm>
            <a:off x="346093" y="5728988"/>
            <a:ext cx="365656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Instituto Nacional 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b="0" i="0" u="none" strike="noStrike" cap="none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Donación y Trasplante 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Órganos, Tejidos y Células INDOT</a:t>
            </a:r>
            <a:endParaRPr sz="1600" b="0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D4C85C9E-43D5-4B2E-A7D5-BA31AA8C7BDD}"/>
              </a:ext>
            </a:extLst>
          </p:cNvPr>
          <p:cNvSpPr txBox="1"/>
          <p:nvPr/>
        </p:nvSpPr>
        <p:spPr>
          <a:xfrm>
            <a:off x="547683" y="5403281"/>
            <a:ext cx="8396292" cy="311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659630" algn="l"/>
              </a:tabLst>
            </a:pPr>
            <a:r>
              <a:rPr lang="es-ES_tradnl" sz="1400" b="1" dirty="0" smtClean="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</a:t>
            </a:r>
            <a:r>
              <a:rPr lang="es-ES_tradnl" sz="1400" b="1" dirty="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s-ES_tradnl" sz="1400" dirty="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SINIDOT </a:t>
            </a:r>
            <a:endParaRPr lang="en-US" sz="1400" dirty="0">
              <a:effectLst/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460153"/>
              </p:ext>
            </p:extLst>
          </p:nvPr>
        </p:nvGraphicFramePr>
        <p:xfrm>
          <a:off x="548367" y="1332320"/>
          <a:ext cx="11173383" cy="40709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2134"/>
                <a:gridCol w="5051468"/>
                <a:gridCol w="1841231"/>
                <a:gridCol w="1841231"/>
                <a:gridCol w="1267319"/>
              </a:tblGrid>
              <a:tr h="805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 dirty="0">
                          <a:effectLst/>
                          <a:latin typeface="Tw Cen MT" panose="020B0602020104020603" pitchFamily="34" charset="0"/>
                        </a:rPr>
                        <a:t>ZONAL INDOT</a:t>
                      </a:r>
                      <a:endParaRPr lang="en-US" sz="15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4" marR="60404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 dirty="0">
                          <a:effectLst/>
                          <a:latin typeface="Tw Cen MT" panose="020B0602020104020603" pitchFamily="34" charset="0"/>
                        </a:rPr>
                        <a:t>ESTABLECIMIENTOS DE SALUD</a:t>
                      </a:r>
                      <a:endParaRPr lang="en-US" sz="15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4" marR="60404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 dirty="0">
                          <a:effectLst/>
                          <a:latin typeface="Tw Cen MT" panose="020B0602020104020603" pitchFamily="34" charset="0"/>
                        </a:rPr>
                        <a:t>RENAL CON DONANTE CADAVÉRICO</a:t>
                      </a:r>
                      <a:endParaRPr lang="en-US" sz="15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4" marR="60404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 dirty="0">
                          <a:effectLst/>
                          <a:latin typeface="Tw Cen MT" panose="020B0602020104020603" pitchFamily="34" charset="0"/>
                        </a:rPr>
                        <a:t>RENAL CON DONANTE VIVO</a:t>
                      </a:r>
                      <a:endParaRPr lang="en-US" sz="15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4" marR="60404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 dirty="0">
                          <a:effectLst/>
                          <a:latin typeface="Tw Cen MT" panose="020B0602020104020603" pitchFamily="34" charset="0"/>
                        </a:rPr>
                        <a:t>TOTAL</a:t>
                      </a:r>
                      <a:endParaRPr lang="en-US" sz="15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4" marR="60404" marT="0" marB="0" anchor="ctr">
                    <a:solidFill>
                      <a:srgbClr val="002060"/>
                    </a:solidFill>
                  </a:tcPr>
                </a:tc>
              </a:tr>
              <a:tr h="532703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>
                          <a:effectLst/>
                          <a:latin typeface="Tw Cen MT" panose="020B0602020104020603" pitchFamily="34" charset="0"/>
                        </a:rPr>
                        <a:t>CZ1</a:t>
                      </a:r>
                      <a:endParaRPr lang="en-US" sz="15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259" marR="124259" marT="62129" marB="621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  <a:latin typeface="Tw Cen MT" panose="020B0602020104020603" pitchFamily="34" charset="0"/>
                        </a:rPr>
                        <a:t>HOSPITAL CARLOS ANDRADE MARÍN</a:t>
                      </a:r>
                      <a:endParaRPr lang="en-US" sz="1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4" marR="60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>
                          <a:effectLst/>
                          <a:latin typeface="Tw Cen MT" panose="020B0602020104020603" pitchFamily="34" charset="0"/>
                        </a:rPr>
                        <a:t>36</a:t>
                      </a:r>
                      <a:endParaRPr lang="en-US" sz="15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4" marR="60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>
                          <a:effectLst/>
                          <a:latin typeface="Tw Cen MT" panose="020B0602020104020603" pitchFamily="34" charset="0"/>
                        </a:rPr>
                        <a:t>5</a:t>
                      </a:r>
                      <a:endParaRPr lang="en-US" sz="15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4" marR="60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>
                          <a:effectLst/>
                          <a:latin typeface="Tw Cen MT" panose="020B0602020104020603" pitchFamily="34" charset="0"/>
                        </a:rPr>
                        <a:t>41</a:t>
                      </a:r>
                      <a:endParaRPr lang="en-US" sz="15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4" marR="60404" marT="0" marB="0" anchor="ctr"/>
                </a:tc>
              </a:tr>
              <a:tr h="38919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  <a:latin typeface="Tw Cen MT" panose="020B0602020104020603" pitchFamily="34" charset="0"/>
                        </a:rPr>
                        <a:t>HOSPITAL DE LOS VALLES</a:t>
                      </a:r>
                      <a:endParaRPr lang="en-US" sz="1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4" marR="60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>
                          <a:effectLst/>
                          <a:latin typeface="Tw Cen MT" panose="020B0602020104020603" pitchFamily="34" charset="0"/>
                        </a:rPr>
                        <a:t>14</a:t>
                      </a:r>
                      <a:endParaRPr lang="en-US" sz="15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4" marR="60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>
                          <a:effectLst/>
                          <a:latin typeface="Tw Cen MT" panose="020B0602020104020603" pitchFamily="34" charset="0"/>
                        </a:rPr>
                        <a:t>3</a:t>
                      </a:r>
                      <a:endParaRPr lang="en-US" sz="15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4" marR="60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>
                          <a:effectLst/>
                          <a:latin typeface="Tw Cen MT" panose="020B0602020104020603" pitchFamily="34" charset="0"/>
                        </a:rPr>
                        <a:t>17</a:t>
                      </a:r>
                      <a:endParaRPr lang="en-US" sz="15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4" marR="60404" marT="0" marB="0" anchor="ctr"/>
                </a:tc>
              </a:tr>
              <a:tr h="57657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  <a:latin typeface="Tw Cen MT" panose="020B0602020104020603" pitchFamily="34" charset="0"/>
                        </a:rPr>
                        <a:t>HOSPITAL DE ESPECIALIDADES DE LAS FUERZAS ARMADAS N°1</a:t>
                      </a:r>
                      <a:endParaRPr lang="en-US" sz="1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4" marR="60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>
                          <a:effectLst/>
                          <a:latin typeface="Tw Cen MT" panose="020B0602020104020603" pitchFamily="34" charset="0"/>
                        </a:rPr>
                        <a:t>5</a:t>
                      </a:r>
                      <a:endParaRPr lang="en-US" sz="15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4" marR="60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>
                          <a:effectLst/>
                          <a:latin typeface="Tw Cen MT" panose="020B0602020104020603" pitchFamily="34" charset="0"/>
                        </a:rPr>
                        <a:t>0</a:t>
                      </a:r>
                      <a:endParaRPr lang="en-US" sz="15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4" marR="60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>
                          <a:effectLst/>
                          <a:latin typeface="Tw Cen MT" panose="020B0602020104020603" pitchFamily="34" charset="0"/>
                        </a:rPr>
                        <a:t>5</a:t>
                      </a:r>
                      <a:endParaRPr lang="en-US" sz="15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4" marR="60404" marT="0" marB="0" anchor="ctr"/>
                </a:tc>
              </a:tr>
              <a:tr h="36228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  <a:latin typeface="Tw Cen MT" panose="020B0602020104020603" pitchFamily="34" charset="0"/>
                        </a:rPr>
                        <a:t>TOTAL</a:t>
                      </a:r>
                      <a:endParaRPr lang="en-US" sz="1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4" marR="60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>
                          <a:effectLst/>
                          <a:latin typeface="Tw Cen MT" panose="020B0602020104020603" pitchFamily="34" charset="0"/>
                        </a:rPr>
                        <a:t>55</a:t>
                      </a:r>
                      <a:endParaRPr lang="en-US" sz="15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4" marR="60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>
                          <a:effectLst/>
                          <a:latin typeface="Tw Cen MT" panose="020B0602020104020603" pitchFamily="34" charset="0"/>
                        </a:rPr>
                        <a:t>8</a:t>
                      </a:r>
                      <a:endParaRPr lang="en-US" sz="15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4" marR="60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>
                          <a:effectLst/>
                          <a:latin typeface="Tw Cen MT" panose="020B0602020104020603" pitchFamily="34" charset="0"/>
                        </a:rPr>
                        <a:t>63</a:t>
                      </a:r>
                      <a:endParaRPr lang="en-US" sz="15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4" marR="60404" marT="0" marB="0" anchor="ctr"/>
                </a:tc>
              </a:tr>
              <a:tr h="3959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>
                          <a:effectLst/>
                          <a:latin typeface="Tw Cen MT" panose="020B0602020104020603" pitchFamily="34" charset="0"/>
                        </a:rPr>
                        <a:t>CZ2</a:t>
                      </a:r>
                      <a:endParaRPr lang="en-US" sz="15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4" marR="60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  <a:latin typeface="Tw Cen MT" panose="020B0602020104020603" pitchFamily="34" charset="0"/>
                        </a:rPr>
                        <a:t>HOSPITAL LUIS VERNAZA</a:t>
                      </a:r>
                      <a:endParaRPr lang="en-US" sz="1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4" marR="60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>
                          <a:effectLst/>
                          <a:latin typeface="Tw Cen MT" panose="020B0602020104020603" pitchFamily="34" charset="0"/>
                        </a:rPr>
                        <a:t>10</a:t>
                      </a:r>
                      <a:endParaRPr lang="en-US" sz="15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4" marR="60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>
                          <a:effectLst/>
                          <a:latin typeface="Tw Cen MT" panose="020B0602020104020603" pitchFamily="34" charset="0"/>
                        </a:rPr>
                        <a:t>0</a:t>
                      </a:r>
                      <a:endParaRPr lang="en-US" sz="15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4" marR="60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>
                          <a:effectLst/>
                          <a:latin typeface="Tw Cen MT" panose="020B0602020104020603" pitchFamily="34" charset="0"/>
                        </a:rPr>
                        <a:t>10</a:t>
                      </a:r>
                      <a:endParaRPr lang="en-US" sz="15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4" marR="60404" marT="0" marB="0" anchor="ctr"/>
                </a:tc>
              </a:tr>
              <a:tr h="5327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>
                          <a:effectLst/>
                          <a:latin typeface="Tw Cen MT" panose="020B0602020104020603" pitchFamily="34" charset="0"/>
                        </a:rPr>
                        <a:t>CZ3</a:t>
                      </a:r>
                      <a:endParaRPr lang="en-US" sz="15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4" marR="60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  <a:latin typeface="Tw Cen MT" panose="020B0602020104020603" pitchFamily="34" charset="0"/>
                        </a:rPr>
                        <a:t>HOSPITAL JOSE CARRASCO ARTEAGA</a:t>
                      </a:r>
                      <a:endParaRPr lang="en-US" sz="1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4" marR="60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>
                          <a:effectLst/>
                          <a:latin typeface="Tw Cen MT" panose="020B0602020104020603" pitchFamily="34" charset="0"/>
                        </a:rPr>
                        <a:t>12</a:t>
                      </a:r>
                      <a:endParaRPr lang="en-US" sz="15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4" marR="60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5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4" marR="60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>
                          <a:effectLst/>
                          <a:latin typeface="Tw Cen MT" panose="020B0602020104020603" pitchFamily="34" charset="0"/>
                        </a:rPr>
                        <a:t>14</a:t>
                      </a:r>
                      <a:endParaRPr lang="en-US" sz="15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4" marR="60404" marT="0" marB="0" anchor="ctr"/>
                </a:tc>
              </a:tr>
              <a:tr h="46606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 dirty="0">
                          <a:effectLst/>
                          <a:latin typeface="Tw Cen MT" panose="020B0602020104020603" pitchFamily="34" charset="0"/>
                        </a:rPr>
                        <a:t>TOTAL </a:t>
                      </a:r>
                      <a:endParaRPr lang="en-US" sz="15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259" marR="124259" marT="62129" marB="62129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 b="1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77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4" marR="60404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 b="1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10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4" marR="60404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 b="1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87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4" marR="60404" marT="0" marB="0" anchor="ctr"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15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3" descr="fondo-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0" cy="68716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87;p12"/>
          <p:cNvSpPr txBox="1"/>
          <p:nvPr/>
        </p:nvSpPr>
        <p:spPr>
          <a:xfrm>
            <a:off x="346093" y="5728988"/>
            <a:ext cx="365656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Instituto Nacional 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b="0" i="0" u="none" strike="noStrike" cap="none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Donación y Trasplante 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Órganos, Tejidos y Células INDOT</a:t>
            </a:r>
            <a:endParaRPr sz="1600" b="0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xmlns="" id="{87809A49-AFC0-433E-ACC2-E5B8789E79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731330"/>
              </p:ext>
            </p:extLst>
          </p:nvPr>
        </p:nvGraphicFramePr>
        <p:xfrm>
          <a:off x="747712" y="1161662"/>
          <a:ext cx="10688914" cy="31977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83669">
                  <a:extLst>
                    <a:ext uri="{9D8B030D-6E8A-4147-A177-3AD203B41FA5}">
                      <a16:colId xmlns:a16="http://schemas.microsoft.com/office/drawing/2014/main" xmlns="" val="1494313750"/>
                    </a:ext>
                  </a:extLst>
                </a:gridCol>
                <a:gridCol w="3583669">
                  <a:extLst>
                    <a:ext uri="{9D8B030D-6E8A-4147-A177-3AD203B41FA5}">
                      <a16:colId xmlns:a16="http://schemas.microsoft.com/office/drawing/2014/main" xmlns="" val="365538290"/>
                    </a:ext>
                  </a:extLst>
                </a:gridCol>
                <a:gridCol w="1760788">
                  <a:extLst>
                    <a:ext uri="{9D8B030D-6E8A-4147-A177-3AD203B41FA5}">
                      <a16:colId xmlns:a16="http://schemas.microsoft.com/office/drawing/2014/main" xmlns="" val="1753892627"/>
                    </a:ext>
                  </a:extLst>
                </a:gridCol>
                <a:gridCol w="1760788">
                  <a:extLst>
                    <a:ext uri="{9D8B030D-6E8A-4147-A177-3AD203B41FA5}">
                      <a16:colId xmlns:a16="http://schemas.microsoft.com/office/drawing/2014/main" xmlns="" val="2025286266"/>
                    </a:ext>
                  </a:extLst>
                </a:gridCol>
              </a:tblGrid>
              <a:tr h="46374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="1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ZONAL INDOT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="1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ESTABLECIMIENTOS DE SALUD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  <a:latin typeface="Tw Cen MT" panose="020B0602020104020603" pitchFamily="34" charset="0"/>
                        </a:rPr>
                        <a:t>TRASPLANTE HEPÁTICO</a:t>
                      </a:r>
                      <a:endParaRPr lang="en-US" sz="16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25319674"/>
                  </a:ext>
                </a:extLst>
              </a:tr>
              <a:tr h="50601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="1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NÚMERO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="1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%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6145119"/>
                  </a:ext>
                </a:extLst>
              </a:tr>
              <a:tr h="68691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  <a:latin typeface="Tw Cen MT" panose="020B0602020104020603" pitchFamily="34" charset="0"/>
                        </a:rPr>
                        <a:t>CZ2</a:t>
                      </a:r>
                      <a:endParaRPr lang="en-US" sz="16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  <a:latin typeface="Tw Cen MT" panose="020B0602020104020603" pitchFamily="34" charset="0"/>
                        </a:rPr>
                        <a:t>HOSPITAL CLÍNICA SAN FRANCISCO</a:t>
                      </a:r>
                      <a:endParaRPr lang="en-US" sz="16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  <a:latin typeface="Tw Cen MT" panose="020B0602020104020603" pitchFamily="34" charset="0"/>
                        </a:rPr>
                        <a:t>13</a:t>
                      </a:r>
                      <a:endParaRPr lang="en-US" sz="16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  <a:latin typeface="Tw Cen MT" panose="020B0602020104020603" pitchFamily="34" charset="0"/>
                        </a:rPr>
                        <a:t>48,1</a:t>
                      </a:r>
                      <a:endParaRPr lang="en-US" sz="16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572730462"/>
                  </a:ext>
                </a:extLst>
              </a:tr>
              <a:tr h="34190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  <a:latin typeface="Tw Cen MT" panose="020B0602020104020603" pitchFamily="34" charset="0"/>
                        </a:rPr>
                        <a:t>HOSPITAL LUIS VERNAZA</a:t>
                      </a:r>
                      <a:endParaRPr lang="en-US" sz="16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  <a:latin typeface="Tw Cen MT" panose="020B0602020104020603" pitchFamily="34" charset="0"/>
                        </a:rPr>
                        <a:t>8</a:t>
                      </a:r>
                      <a:endParaRPr lang="en-US" sz="16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  <a:latin typeface="Tw Cen MT" panose="020B0602020104020603" pitchFamily="34" charset="0"/>
                        </a:rPr>
                        <a:t>29,6</a:t>
                      </a:r>
                      <a:endParaRPr lang="en-US" sz="16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213015152"/>
                  </a:ext>
                </a:extLst>
              </a:tr>
              <a:tr h="6869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  <a:latin typeface="Tw Cen MT" panose="020B0602020104020603" pitchFamily="34" charset="0"/>
                        </a:rPr>
                        <a:t>CZ3</a:t>
                      </a:r>
                      <a:endParaRPr lang="en-US" sz="16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  <a:latin typeface="Tw Cen MT" panose="020B0602020104020603" pitchFamily="34" charset="0"/>
                        </a:rPr>
                        <a:t>HOSPITAL JOSE CARRASCO ARTEAGA</a:t>
                      </a:r>
                      <a:endParaRPr lang="en-US" sz="16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  <a:latin typeface="Tw Cen MT" panose="020B0602020104020603" pitchFamily="34" charset="0"/>
                        </a:rPr>
                        <a:t>6</a:t>
                      </a:r>
                      <a:endParaRPr lang="en-US" sz="16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  <a:latin typeface="Tw Cen MT" panose="020B0602020104020603" pitchFamily="34" charset="0"/>
                        </a:rPr>
                        <a:t>22,2</a:t>
                      </a:r>
                      <a:endParaRPr lang="en-US" sz="16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6740425"/>
                  </a:ext>
                </a:extLst>
              </a:tr>
              <a:tr h="51223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="1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TOTAL 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="1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27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="1" dirty="0" smtClean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100%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5869690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45A357F8-28AD-407F-8345-71A11E84DF9E}"/>
              </a:ext>
            </a:extLst>
          </p:cNvPr>
          <p:cNvSpPr txBox="1"/>
          <p:nvPr/>
        </p:nvSpPr>
        <p:spPr>
          <a:xfrm>
            <a:off x="779178" y="4887788"/>
            <a:ext cx="10040541" cy="32425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C"/>
            </a:defPPr>
            <a:lvl1pPr algn="just">
              <a:lnSpc>
                <a:spcPct val="115000"/>
              </a:lnSpc>
              <a:spcAft>
                <a:spcPts val="600"/>
              </a:spcAft>
              <a:tabLst>
                <a:tab pos="4430395" algn="l"/>
              </a:tabLst>
              <a:defRPr sz="1400" b="1">
                <a:latin typeface="Tw Cen MT" panose="020B0602020104020603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ES_tradnl" dirty="0" smtClean="0"/>
              <a:t>Fuente</a:t>
            </a:r>
            <a:r>
              <a:rPr lang="es-ES_tradnl" dirty="0"/>
              <a:t>: </a:t>
            </a:r>
            <a:r>
              <a:rPr lang="es-ES_tradnl" b="0" dirty="0"/>
              <a:t>SINIDOT y Matrices de trasplantes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14844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3" descr="fondo-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0" cy="68716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87;p12"/>
          <p:cNvSpPr txBox="1"/>
          <p:nvPr/>
        </p:nvSpPr>
        <p:spPr>
          <a:xfrm>
            <a:off x="346093" y="5728988"/>
            <a:ext cx="365656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Instituto Nacional 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b="0" i="0" u="none" strike="noStrike" cap="none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Donación y Trasplante 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Órganos, Tejidos y Células INDOT</a:t>
            </a:r>
            <a:endParaRPr sz="1600" b="0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xmlns="" id="{416346D8-36DA-4B82-9F89-F9BB3DD420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227602"/>
              </p:ext>
            </p:extLst>
          </p:nvPr>
        </p:nvGraphicFramePr>
        <p:xfrm>
          <a:off x="459580" y="1628775"/>
          <a:ext cx="11272839" cy="28574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4475">
                  <a:extLst>
                    <a:ext uri="{9D8B030D-6E8A-4147-A177-3AD203B41FA5}">
                      <a16:colId xmlns:a16="http://schemas.microsoft.com/office/drawing/2014/main" xmlns="" val="1303149880"/>
                    </a:ext>
                  </a:extLst>
                </a:gridCol>
                <a:gridCol w="6552987">
                  <a:extLst>
                    <a:ext uri="{9D8B030D-6E8A-4147-A177-3AD203B41FA5}">
                      <a16:colId xmlns:a16="http://schemas.microsoft.com/office/drawing/2014/main" xmlns="" val="3016224925"/>
                    </a:ext>
                  </a:extLst>
                </a:gridCol>
                <a:gridCol w="1656712">
                  <a:extLst>
                    <a:ext uri="{9D8B030D-6E8A-4147-A177-3AD203B41FA5}">
                      <a16:colId xmlns:a16="http://schemas.microsoft.com/office/drawing/2014/main" xmlns="" val="1716323088"/>
                    </a:ext>
                  </a:extLst>
                </a:gridCol>
                <a:gridCol w="1548665">
                  <a:extLst>
                    <a:ext uri="{9D8B030D-6E8A-4147-A177-3AD203B41FA5}">
                      <a16:colId xmlns:a16="http://schemas.microsoft.com/office/drawing/2014/main" xmlns="" val="1671823574"/>
                    </a:ext>
                  </a:extLst>
                </a:gridCol>
              </a:tblGrid>
              <a:tr h="47257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="1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ZONAL INDOT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="1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ESTABLECIMIENTOS DE SALUD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  <a:latin typeface="Tw Cen MT" panose="020B0602020104020603" pitchFamily="34" charset="0"/>
                        </a:rPr>
                        <a:t>TRASPLANTE CARDÍACO</a:t>
                      </a:r>
                      <a:endParaRPr lang="en-US" sz="16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41394018"/>
                  </a:ext>
                </a:extLst>
              </a:tr>
              <a:tr h="47257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="1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NÚMERO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="1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%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3715714"/>
                  </a:ext>
                </a:extLst>
              </a:tr>
              <a:tr h="61434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  <a:latin typeface="Tw Cen MT" panose="020B0602020104020603" pitchFamily="34" charset="0"/>
                        </a:rPr>
                        <a:t>CZ2</a:t>
                      </a:r>
                      <a:endParaRPr lang="en-US" sz="16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  <a:latin typeface="Tw Cen MT" panose="020B0602020104020603" pitchFamily="34" charset="0"/>
                        </a:rPr>
                        <a:t>CLÍNICA GUAYAQUIL</a:t>
                      </a:r>
                      <a:endParaRPr lang="en-US" sz="16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6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  <a:latin typeface="Tw Cen MT" panose="020B0602020104020603" pitchFamily="34" charset="0"/>
                        </a:rPr>
                        <a:t>66,7</a:t>
                      </a:r>
                      <a:endParaRPr lang="en-US" sz="16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640284321"/>
                  </a:ext>
                </a:extLst>
              </a:tr>
              <a:tr h="62222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  <a:latin typeface="Tw Cen MT" panose="020B0602020104020603" pitchFamily="34" charset="0"/>
                        </a:rPr>
                        <a:t>HOSPITAL LUIS VERNAZA</a:t>
                      </a:r>
                      <a:endParaRPr lang="en-US" sz="16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6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  <a:latin typeface="Tw Cen MT" panose="020B0602020104020603" pitchFamily="34" charset="0"/>
                        </a:rPr>
                        <a:t>33,3</a:t>
                      </a:r>
                      <a:endParaRPr lang="en-US" sz="16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795998548"/>
                  </a:ext>
                </a:extLst>
              </a:tr>
              <a:tr h="67578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="1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TOTAL 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="1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3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="1" dirty="0" smtClean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100%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4122633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45A357F8-28AD-407F-8345-71A11E84DF9E}"/>
              </a:ext>
            </a:extLst>
          </p:cNvPr>
          <p:cNvSpPr txBox="1"/>
          <p:nvPr/>
        </p:nvSpPr>
        <p:spPr>
          <a:xfrm>
            <a:off x="536582" y="4533225"/>
            <a:ext cx="10040541" cy="32425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C"/>
            </a:defPPr>
            <a:lvl1pPr algn="just">
              <a:lnSpc>
                <a:spcPct val="115000"/>
              </a:lnSpc>
              <a:spcAft>
                <a:spcPts val="600"/>
              </a:spcAft>
              <a:tabLst>
                <a:tab pos="4430395" algn="l"/>
              </a:tabLst>
              <a:defRPr sz="1400" b="1">
                <a:latin typeface="Tw Cen MT" panose="020B0602020104020603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ES_tradnl" dirty="0" smtClean="0"/>
              <a:t>Fuente</a:t>
            </a:r>
            <a:r>
              <a:rPr lang="es-ES_tradnl" dirty="0"/>
              <a:t>: </a:t>
            </a:r>
            <a:r>
              <a:rPr lang="es-ES_tradnl" b="0" dirty="0"/>
              <a:t>SINIDOT y Matrices de trasplantes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31316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3" descr="fondo-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0" cy="68716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87;p12"/>
          <p:cNvSpPr txBox="1"/>
          <p:nvPr/>
        </p:nvSpPr>
        <p:spPr>
          <a:xfrm>
            <a:off x="346093" y="5728988"/>
            <a:ext cx="365656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Instituto Nacional 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b="0" i="0" u="none" strike="noStrike" cap="none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Donación y Trasplante 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Órganos, Tejidos y Células INDOT</a:t>
            </a:r>
            <a:endParaRPr sz="1600" b="0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5A357F8-28AD-407F-8345-71A11E84DF9E}"/>
              </a:ext>
            </a:extLst>
          </p:cNvPr>
          <p:cNvSpPr txBox="1"/>
          <p:nvPr/>
        </p:nvSpPr>
        <p:spPr>
          <a:xfrm>
            <a:off x="614405" y="4402596"/>
            <a:ext cx="10040541" cy="3400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C"/>
            </a:defPPr>
            <a:lvl1pPr algn="just">
              <a:lnSpc>
                <a:spcPct val="115000"/>
              </a:lnSpc>
              <a:spcAft>
                <a:spcPts val="600"/>
              </a:spcAft>
              <a:tabLst>
                <a:tab pos="4430395" algn="l"/>
              </a:tabLst>
              <a:defRPr sz="1400" b="1">
                <a:latin typeface="Tw Cen MT" panose="020B0602020104020603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ES_tradnl" dirty="0" smtClean="0"/>
              <a:t>Fuente: </a:t>
            </a:r>
            <a:r>
              <a:rPr lang="es-ES_tradnl" b="0" dirty="0" smtClean="0"/>
              <a:t>Matrices de trasplantes</a:t>
            </a:r>
            <a:endParaRPr lang="en-US" b="0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xmlns="" id="{62DC36CA-FE4A-438C-8A59-1488970DEE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770912"/>
              </p:ext>
            </p:extLst>
          </p:nvPr>
        </p:nvGraphicFramePr>
        <p:xfrm>
          <a:off x="431007" y="1914526"/>
          <a:ext cx="11329985" cy="2486024"/>
        </p:xfrm>
        <a:graphic>
          <a:graphicData uri="http://schemas.openxmlformats.org/drawingml/2006/table">
            <a:tbl>
              <a:tblPr firstRow="1" firstCol="1" bandRow="1"/>
              <a:tblGrid>
                <a:gridCol w="1425050">
                  <a:extLst>
                    <a:ext uri="{9D8B030D-6E8A-4147-A177-3AD203B41FA5}">
                      <a16:colId xmlns:a16="http://schemas.microsoft.com/office/drawing/2014/main" xmlns="" val="2786896181"/>
                    </a:ext>
                  </a:extLst>
                </a:gridCol>
                <a:gridCol w="2271175">
                  <a:extLst>
                    <a:ext uri="{9D8B030D-6E8A-4147-A177-3AD203B41FA5}">
                      <a16:colId xmlns:a16="http://schemas.microsoft.com/office/drawing/2014/main" xmlns="" val="3586939417"/>
                    </a:ext>
                  </a:extLst>
                </a:gridCol>
                <a:gridCol w="1468549">
                  <a:extLst>
                    <a:ext uri="{9D8B030D-6E8A-4147-A177-3AD203B41FA5}">
                      <a16:colId xmlns:a16="http://schemas.microsoft.com/office/drawing/2014/main" xmlns="" val="2685113854"/>
                    </a:ext>
                  </a:extLst>
                </a:gridCol>
                <a:gridCol w="1614576">
                  <a:extLst>
                    <a:ext uri="{9D8B030D-6E8A-4147-A177-3AD203B41FA5}">
                      <a16:colId xmlns:a16="http://schemas.microsoft.com/office/drawing/2014/main" xmlns="" val="1208884732"/>
                    </a:ext>
                  </a:extLst>
                </a:gridCol>
                <a:gridCol w="1614576">
                  <a:extLst>
                    <a:ext uri="{9D8B030D-6E8A-4147-A177-3AD203B41FA5}">
                      <a16:colId xmlns:a16="http://schemas.microsoft.com/office/drawing/2014/main" xmlns="" val="2995805925"/>
                    </a:ext>
                  </a:extLst>
                </a:gridCol>
                <a:gridCol w="1595932">
                  <a:extLst>
                    <a:ext uri="{9D8B030D-6E8A-4147-A177-3AD203B41FA5}">
                      <a16:colId xmlns:a16="http://schemas.microsoft.com/office/drawing/2014/main" xmlns="" val="1064861203"/>
                    </a:ext>
                  </a:extLst>
                </a:gridCol>
                <a:gridCol w="1340127">
                  <a:extLst>
                    <a:ext uri="{9D8B030D-6E8A-4147-A177-3AD203B41FA5}">
                      <a16:colId xmlns:a16="http://schemas.microsoft.com/office/drawing/2014/main" xmlns="" val="3627247810"/>
                    </a:ext>
                  </a:extLst>
                </a:gridCol>
              </a:tblGrid>
              <a:tr h="854759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ZONAL INDOT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ESTABLECIMIENTOS DE SALUD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TRASPLANTE AUTÓLOGO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TRASPLANTE ALOGÉNICO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TOTAL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4870925"/>
                  </a:ext>
                </a:extLst>
              </a:tr>
              <a:tr h="86479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  <a:latin typeface="Tw Cen MT" panose="020B0602020104020603" pitchFamily="34" charset="0"/>
                        </a:rPr>
                        <a:t>NÚMERO</a:t>
                      </a:r>
                      <a:endParaRPr lang="en-US" sz="16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381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  <a:latin typeface="Tw Cen MT" panose="020B0602020104020603" pitchFamily="34" charset="0"/>
                        </a:rPr>
                        <a:t>%</a:t>
                      </a:r>
                      <a:endParaRPr lang="en-US" sz="16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  <a:latin typeface="Tw Cen MT" panose="020B0602020104020603" pitchFamily="34" charset="0"/>
                        </a:rPr>
                        <a:t>NÚMERO</a:t>
                      </a:r>
                      <a:endParaRPr lang="en-US" sz="16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  <a:latin typeface="Tw Cen MT" panose="020B0602020104020603" pitchFamily="34" charset="0"/>
                        </a:rPr>
                        <a:t>%</a:t>
                      </a:r>
                      <a:endParaRPr lang="en-US" sz="16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381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3258188"/>
                  </a:ext>
                </a:extLst>
              </a:tr>
              <a:tr h="76647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  <a:latin typeface="Tw Cen MT" panose="020B0602020104020603" pitchFamily="34" charset="0"/>
                        </a:rPr>
                        <a:t>CZ2</a:t>
                      </a:r>
                      <a:endParaRPr lang="en-US" sz="16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  <a:latin typeface="Tw Cen MT" panose="020B0602020104020603" pitchFamily="34" charset="0"/>
                        </a:rPr>
                        <a:t>SOLCA GUAYAQUIL</a:t>
                      </a:r>
                      <a:endParaRPr lang="en-US" sz="16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  <a:latin typeface="Tw Cen MT" panose="020B0602020104020603" pitchFamily="34" charset="0"/>
                        </a:rPr>
                        <a:t>22</a:t>
                      </a:r>
                      <a:endParaRPr lang="en-US" sz="16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  <a:latin typeface="Tw Cen MT" panose="020B0602020104020603" pitchFamily="34" charset="0"/>
                        </a:rPr>
                        <a:t>56,4</a:t>
                      </a:r>
                      <a:endParaRPr lang="en-US" sz="16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  <a:latin typeface="Tw Cen MT" panose="020B0602020104020603" pitchFamily="34" charset="0"/>
                        </a:rPr>
                        <a:t>17</a:t>
                      </a:r>
                      <a:endParaRPr lang="en-US" sz="16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  <a:latin typeface="Tw Cen MT" panose="020B0602020104020603" pitchFamily="34" charset="0"/>
                        </a:rPr>
                        <a:t>43,6</a:t>
                      </a:r>
                      <a:endParaRPr lang="en-US" sz="16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  <a:latin typeface="Tw Cen MT" panose="020B0602020104020603" pitchFamily="34" charset="0"/>
                        </a:rPr>
                        <a:t>39</a:t>
                      </a:r>
                      <a:endParaRPr lang="en-US" sz="16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8921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656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2" descr="fondo-0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6501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2"/>
          <p:cNvSpPr txBox="1"/>
          <p:nvPr/>
        </p:nvSpPr>
        <p:spPr>
          <a:xfrm>
            <a:off x="346093" y="5728988"/>
            <a:ext cx="365656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Instituto Nacional 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b="0" i="0" u="none" strike="noStrike" cap="none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Donación y Trasplante 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Órganos, Tejidos y Células INDOT</a:t>
            </a:r>
            <a:endParaRPr sz="1600" b="0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8" name="Google Shape;88;p12"/>
          <p:cNvSpPr txBox="1"/>
          <p:nvPr/>
        </p:nvSpPr>
        <p:spPr>
          <a:xfrm>
            <a:off x="1511012" y="2379741"/>
            <a:ext cx="9169975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6000" b="1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LEUN (Lista de Espera Única Nacional)</a:t>
            </a:r>
            <a:endParaRPr sz="6000" b="1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" name="Google Shape;73;p10"/>
          <p:cNvSpPr txBox="1"/>
          <p:nvPr/>
        </p:nvSpPr>
        <p:spPr>
          <a:xfrm>
            <a:off x="8177842" y="430340"/>
            <a:ext cx="360584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C" sz="1600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Instituto Nacional de</a:t>
            </a:r>
          </a:p>
          <a:p>
            <a:pPr lvl="0"/>
            <a:r>
              <a:rPr lang="es-EC" sz="1600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Donación y Trasplante de</a:t>
            </a:r>
          </a:p>
          <a:p>
            <a:pPr lvl="0"/>
            <a:r>
              <a:rPr lang="es-EC" sz="1600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Órganos, Tejidos y Células INDOT</a:t>
            </a:r>
            <a:endParaRPr sz="1600" b="0" i="0" u="none" strike="noStrike" cap="none" dirty="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0133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3" descr="fondo-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0" cy="687161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/>
          <p:nvPr/>
        </p:nvSpPr>
        <p:spPr>
          <a:xfrm>
            <a:off x="735696" y="312561"/>
            <a:ext cx="4898980" cy="978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200" b="1" i="0" u="none" strike="noStrike" cap="none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PACIENTES EN LISTA DE ESPERA</a:t>
            </a:r>
            <a:endParaRPr sz="3200" b="1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" name="Google Shape;87;p12"/>
          <p:cNvSpPr txBox="1"/>
          <p:nvPr/>
        </p:nvSpPr>
        <p:spPr>
          <a:xfrm>
            <a:off x="346093" y="5728988"/>
            <a:ext cx="365656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Instituto Nacional 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b="0" i="0" u="none" strike="noStrike" cap="none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Donación y Trasplante 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Órganos, Tejidos y Células INDOT</a:t>
            </a:r>
            <a:endParaRPr sz="1600" b="0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958909"/>
              </p:ext>
            </p:extLst>
          </p:nvPr>
        </p:nvGraphicFramePr>
        <p:xfrm>
          <a:off x="1565988" y="1362270"/>
          <a:ext cx="9615486" cy="399995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953546"/>
                <a:gridCol w="2167134"/>
                <a:gridCol w="2646163"/>
                <a:gridCol w="1848643"/>
              </a:tblGrid>
              <a:tr h="8481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PROGRAMAS</a:t>
                      </a:r>
                      <a:endParaRPr lang="es-EC" sz="2000" b="1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ACTIVOS </a:t>
                      </a:r>
                      <a:endParaRPr lang="es-EC" sz="2000" b="1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INACTIVOS TEMPORALES</a:t>
                      </a:r>
                      <a:endParaRPr lang="es-EC" sz="2000" b="1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TOTAL</a:t>
                      </a:r>
                      <a:endParaRPr lang="es-EC" sz="2000" b="1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4056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RENAL</a:t>
                      </a:r>
                      <a:endParaRPr lang="es-EC" sz="2400" b="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297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499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796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56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HEPÁTICO</a:t>
                      </a:r>
                      <a:endParaRPr lang="es-EC" sz="2400" b="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56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PULMONAR</a:t>
                      </a:r>
                      <a:endParaRPr lang="es-EC" sz="2400" b="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56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CORAZÓN</a:t>
                      </a:r>
                      <a:endParaRPr lang="es-EC" sz="2400" b="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83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CORNEAL</a:t>
                      </a:r>
                      <a:endParaRPr lang="es-EC" sz="2400" b="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346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546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892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54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1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TOTAL</a:t>
                      </a:r>
                      <a:endParaRPr lang="es-EC" sz="2000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</a:rPr>
                        <a:t>656</a:t>
                      </a:r>
                      <a:endParaRPr lang="es-EC" sz="2000" b="1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cs typeface="Times New Roman"/>
                      </a:endParaRPr>
                    </a:p>
                  </a:txBody>
                  <a:tcPr marL="44452" marR="4445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</a:rPr>
                        <a:t>1067</a:t>
                      </a:r>
                      <a:endParaRPr lang="es-EC" sz="2000" b="1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cs typeface="Times New Roman"/>
                      </a:endParaRPr>
                    </a:p>
                  </a:txBody>
                  <a:tcPr marL="44452" marR="4445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</a:rPr>
                        <a:t>1723</a:t>
                      </a:r>
                      <a:endParaRPr lang="es-EC" sz="2000" b="1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cs typeface="Times New Roman"/>
                      </a:endParaRPr>
                    </a:p>
                  </a:txBody>
                  <a:tcPr marL="44452" marR="4445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</a:tr>
              <a:tr h="465472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5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Fuente: SINIDOT Fecha: 16/12/2021</a:t>
                      </a:r>
                      <a:endParaRPr lang="es-EC" sz="105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s-EC" sz="1600" dirty="0">
                        <a:effectLst/>
                        <a:latin typeface="Gotham Book" panose="02000604040000020004" pitchFamily="50" charset="0"/>
                        <a:cs typeface="Times New Roman"/>
                      </a:endParaRPr>
                    </a:p>
                  </a:txBody>
                  <a:tcPr marL="44452" marR="44452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s-EC" sz="1600" dirty="0">
                        <a:effectLst/>
                        <a:latin typeface="Gotham Book" panose="02000604040000020004" pitchFamily="50" charset="0"/>
                        <a:cs typeface="Times New Roman"/>
                      </a:endParaRPr>
                    </a:p>
                  </a:txBody>
                  <a:tcPr marL="44452" marR="44452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s-EC" sz="1600" dirty="0">
                        <a:effectLst/>
                        <a:latin typeface="Gotham Book" panose="02000604040000020004" pitchFamily="50" charset="0"/>
                        <a:cs typeface="Times New Roman"/>
                      </a:endParaRPr>
                    </a:p>
                  </a:txBody>
                  <a:tcPr marL="44452" marR="44452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143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3" descr="fondo-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0" cy="687161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/>
          <p:nvPr/>
        </p:nvSpPr>
        <p:spPr>
          <a:xfrm>
            <a:off x="735696" y="312561"/>
            <a:ext cx="8016418" cy="978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200" b="1" i="0" u="none" strike="noStrike" cap="none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PACIENTES INGRESADOS EN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200" b="1" i="0" u="none" strike="noStrike" cap="none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LEUN 2021</a:t>
            </a:r>
            <a:endParaRPr lang="es-EC" sz="3200" b="1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" name="Google Shape;87;p12"/>
          <p:cNvSpPr txBox="1"/>
          <p:nvPr/>
        </p:nvSpPr>
        <p:spPr>
          <a:xfrm>
            <a:off x="346093" y="5728988"/>
            <a:ext cx="365656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Instituto Nacional 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b="0" i="0" u="none" strike="noStrike" cap="none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Donación y Trasplante 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Órganos, Tejidos y Células INDOT</a:t>
            </a:r>
            <a:endParaRPr sz="1600" b="0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686789799"/>
              </p:ext>
            </p:extLst>
          </p:nvPr>
        </p:nvGraphicFramePr>
        <p:xfrm>
          <a:off x="940903" y="1291249"/>
          <a:ext cx="10778345" cy="4213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6207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3" descr="fondo-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0" cy="68716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87;p12"/>
          <p:cNvSpPr txBox="1"/>
          <p:nvPr/>
        </p:nvSpPr>
        <p:spPr>
          <a:xfrm>
            <a:off x="346093" y="5728988"/>
            <a:ext cx="365656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Instituto Nacional 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b="0" i="0" u="none" strike="noStrike" cap="none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Donación y Trasplante 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Órganos, Tejidos y Células INDOT</a:t>
            </a:r>
            <a:endParaRPr sz="1600" b="0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347114162"/>
              </p:ext>
            </p:extLst>
          </p:nvPr>
        </p:nvGraphicFramePr>
        <p:xfrm>
          <a:off x="756920" y="1260137"/>
          <a:ext cx="10927080" cy="3454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2" descr="fondo-0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6501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2"/>
          <p:cNvSpPr txBox="1"/>
          <p:nvPr/>
        </p:nvSpPr>
        <p:spPr>
          <a:xfrm>
            <a:off x="346093" y="5728988"/>
            <a:ext cx="365656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Instituto Nacional 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b="0" i="0" u="none" strike="noStrike" cap="none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Donación y Trasplante 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Órganos, Tejidos y Células INDOT</a:t>
            </a:r>
            <a:endParaRPr sz="1600" b="0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8" name="Google Shape;88;p12"/>
          <p:cNvSpPr txBox="1"/>
          <p:nvPr/>
        </p:nvSpPr>
        <p:spPr>
          <a:xfrm>
            <a:off x="1753608" y="2547405"/>
            <a:ext cx="9169975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6000" b="1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REGULACIÓN Y CONTROL</a:t>
            </a:r>
            <a:endParaRPr sz="6000" b="1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" name="Google Shape;73;p10"/>
          <p:cNvSpPr txBox="1"/>
          <p:nvPr/>
        </p:nvSpPr>
        <p:spPr>
          <a:xfrm>
            <a:off x="8177842" y="430340"/>
            <a:ext cx="360584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C" sz="1600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Instituto Nacional de</a:t>
            </a:r>
          </a:p>
          <a:p>
            <a:pPr lvl="0"/>
            <a:r>
              <a:rPr lang="es-EC" sz="1600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Donación y Trasplante de</a:t>
            </a:r>
          </a:p>
          <a:p>
            <a:pPr lvl="0"/>
            <a:r>
              <a:rPr lang="es-EC" sz="1600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Órganos, Tejidos y Células INDOT</a:t>
            </a:r>
            <a:endParaRPr sz="1600" b="0" i="0" u="none" strike="noStrike" cap="none" dirty="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26132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3" descr="fondo-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7161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/>
          <p:nvPr/>
        </p:nvSpPr>
        <p:spPr>
          <a:xfrm>
            <a:off x="735696" y="312561"/>
            <a:ext cx="8165708" cy="43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500" b="1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INSTRUCTIVOS LEVANTADOS Y PUBLICADOS</a:t>
            </a:r>
            <a:endParaRPr lang="es-EC" sz="2500" b="1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" name="Google Shape;87;p12"/>
          <p:cNvSpPr txBox="1"/>
          <p:nvPr/>
        </p:nvSpPr>
        <p:spPr>
          <a:xfrm>
            <a:off x="346093" y="5728988"/>
            <a:ext cx="365656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Instituto Nacional 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b="0" i="0" u="none" strike="noStrike" cap="none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Donación y Trasplante 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Órganos, Tejidos y Células INDOT</a:t>
            </a:r>
            <a:endParaRPr sz="1600" b="0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719121"/>
              </p:ext>
            </p:extLst>
          </p:nvPr>
        </p:nvGraphicFramePr>
        <p:xfrm>
          <a:off x="152400" y="993913"/>
          <a:ext cx="11734800" cy="480105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051774"/>
                <a:gridCol w="1683026"/>
              </a:tblGrid>
              <a:tr h="212035">
                <a:tc>
                  <a:txBody>
                    <a:bodyPr/>
                    <a:lstStyle/>
                    <a:p>
                      <a:pPr marL="2034540" marR="2023745" algn="ctr">
                        <a:lnSpc>
                          <a:spcPct val="115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NORMATIVA</a:t>
                      </a:r>
                      <a:r>
                        <a:rPr lang="es-ES" sz="2000" b="1" spc="-15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INDOT </a:t>
                      </a:r>
                      <a:endParaRPr lang="es-EC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s-EC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FECHA</a:t>
                      </a:r>
                      <a:endParaRPr lang="es-EC" sz="20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1C4"/>
                    </a:solidFill>
                  </a:tcPr>
                </a:tc>
              </a:tr>
              <a:tr h="276794">
                <a:tc>
                  <a:txBody>
                    <a:bodyPr/>
                    <a:lstStyle/>
                    <a:p>
                      <a:pPr marL="698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INDOT</a:t>
                      </a:r>
                      <a:r>
                        <a:rPr lang="es-ES" sz="1600" spc="-1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s-ES" sz="1600" spc="-15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Instructivo</a:t>
                      </a:r>
                      <a:r>
                        <a:rPr lang="es-ES" sz="1600" spc="-15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s-ES" sz="1600" spc="-2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Asignación</a:t>
                      </a:r>
                      <a:r>
                        <a:rPr lang="es-ES" sz="1600" spc="-5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Cardiaca.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3"/>
                    </a:solidFill>
                  </a:tcPr>
                </a:tc>
              </a:tr>
              <a:tr h="553587">
                <a:tc>
                  <a:txBody>
                    <a:bodyPr/>
                    <a:lstStyle/>
                    <a:p>
                      <a:pPr marL="69850" marR="596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Instructivo</a:t>
                      </a:r>
                      <a:r>
                        <a:rPr lang="es-ES" sz="1600" spc="5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s-ES" sz="1600" spc="5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acreditación</a:t>
                      </a:r>
                      <a:r>
                        <a:rPr lang="es-ES" sz="1600" spc="5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s-ES" sz="1600" spc="5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</a:t>
                      </a:r>
                      <a:r>
                        <a:rPr lang="es-ES" sz="1600" spc="5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acreditación</a:t>
                      </a:r>
                      <a:r>
                        <a:rPr lang="es-ES" sz="1600" spc="5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s-ES" sz="1600" spc="5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funcionamiento</a:t>
                      </a:r>
                      <a:r>
                        <a:rPr lang="es-ES" sz="1600" spc="5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para</a:t>
                      </a:r>
                      <a:r>
                        <a:rPr lang="es-ES" sz="1600" spc="5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servicios</a:t>
                      </a:r>
                      <a:r>
                        <a:rPr lang="es-ES" sz="1600" spc="5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s-ES" sz="1600" spc="225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apoyo</a:t>
                      </a:r>
                      <a:r>
                        <a:rPr lang="es-ES" sz="1600" spc="5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 dirty="0" smtClean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logístico, </a:t>
                      </a:r>
                      <a:r>
                        <a:rPr lang="es-ES" sz="16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que realizan almacenamiento definitivo determinado de tejidos y </a:t>
                      </a:r>
                      <a:r>
                        <a:rPr lang="es-ES" sz="1600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xenoinjertos</a:t>
                      </a:r>
                      <a:r>
                        <a:rPr lang="es-ES" sz="16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y sus</a:t>
                      </a:r>
                      <a:r>
                        <a:rPr lang="es-ES" sz="1600" spc="5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profesionales.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09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15/3/2021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587">
                <a:tc>
                  <a:txBody>
                    <a:bodyPr/>
                    <a:lstStyle/>
                    <a:p>
                      <a:pPr marL="698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INDOT</a:t>
                      </a:r>
                      <a:r>
                        <a:rPr lang="es-ES" sz="1600" spc="15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s-ES" sz="1600" spc="115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Norma</a:t>
                      </a:r>
                      <a:r>
                        <a:rPr lang="es-ES" sz="1600" spc="115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técnica</a:t>
                      </a:r>
                      <a:r>
                        <a:rPr lang="es-ES" sz="1600" spc="14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s-ES" sz="1600" spc="13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acreditación,</a:t>
                      </a:r>
                      <a:r>
                        <a:rPr lang="es-ES" sz="1600" spc="135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 dirty="0" smtClean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 acreditación</a:t>
                      </a:r>
                      <a:r>
                        <a:rPr lang="es-ES" sz="1600" spc="145" dirty="0" smtClean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s-ES" sz="1600" spc="135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autorización</a:t>
                      </a:r>
                      <a:r>
                        <a:rPr lang="es-ES" sz="1600" spc="145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para</a:t>
                      </a:r>
                      <a:r>
                        <a:rPr lang="es-ES" sz="1600" spc="14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es-ES" sz="1600" spc="14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actividad</a:t>
                      </a:r>
                      <a:r>
                        <a:rPr lang="es-ES" sz="1600" spc="-215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trasplantológica</a:t>
                      </a:r>
                      <a:r>
                        <a:rPr lang="es-ES" sz="1600" spc="1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s-ES" sz="1600" spc="2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los</a:t>
                      </a:r>
                      <a:r>
                        <a:rPr lang="es-ES" sz="1600" spc="-15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establecimientos</a:t>
                      </a:r>
                      <a:r>
                        <a:rPr lang="es-ES" sz="1600" spc="-1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s-ES" sz="1600" spc="-15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salud</a:t>
                      </a:r>
                      <a:r>
                        <a:rPr lang="es-ES" sz="1600" spc="-5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s-ES" sz="1600" spc="-1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servicios</a:t>
                      </a:r>
                      <a:r>
                        <a:rPr lang="es-ES" sz="1600" spc="-1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s-ES" sz="1600" spc="-2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apoyo.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R="609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11/5/2021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3"/>
                    </a:solidFill>
                  </a:tcPr>
                </a:tc>
              </a:tr>
              <a:tr h="276794">
                <a:tc>
                  <a:txBody>
                    <a:bodyPr/>
                    <a:lstStyle/>
                    <a:p>
                      <a:pPr marL="698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Instructivo</a:t>
                      </a:r>
                      <a:r>
                        <a:rPr lang="es-ES" sz="1600" spc="-15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para</a:t>
                      </a:r>
                      <a:r>
                        <a:rPr lang="es-ES" sz="1600" spc="-1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importación</a:t>
                      </a:r>
                      <a:r>
                        <a:rPr lang="es-ES" sz="1600" spc="-5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s-ES" sz="1600" spc="-2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tejidos,</a:t>
                      </a:r>
                      <a:r>
                        <a:rPr lang="es-ES" sz="1600" spc="-15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células</a:t>
                      </a:r>
                      <a:r>
                        <a:rPr lang="es-ES" sz="1600" spc="-15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s-ES" sz="1600" spc="-15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xenoinjertos</a:t>
                      </a:r>
                      <a:r>
                        <a:rPr lang="es-ES" sz="1600" spc="-15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para</a:t>
                      </a:r>
                      <a:r>
                        <a:rPr lang="es-ES" sz="1600" spc="-1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trasplante.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09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27/8/2021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587">
                <a:tc>
                  <a:txBody>
                    <a:bodyPr/>
                    <a:lstStyle/>
                    <a:p>
                      <a:pPr marL="698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Directrices</a:t>
                      </a:r>
                      <a:r>
                        <a:rPr lang="es-ES" sz="1600" spc="3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ante</a:t>
                      </a:r>
                      <a:r>
                        <a:rPr lang="es-ES" sz="1600" spc="4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es-ES" sz="1600" spc="3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infección</a:t>
                      </a:r>
                      <a:r>
                        <a:rPr lang="es-ES" sz="1600" spc="35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asociada</a:t>
                      </a:r>
                      <a:r>
                        <a:rPr lang="es-ES" sz="1600" spc="55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s-ES" sz="1600" spc="3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es-ES" sz="1600" spc="3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 spc="30" dirty="0" smtClean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s-ES" sz="1600" dirty="0" smtClean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ovid-19</a:t>
                      </a:r>
                      <a:r>
                        <a:rPr lang="es-ES" sz="1600" spc="20" dirty="0" smtClean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(coronavirus)</a:t>
                      </a:r>
                      <a:r>
                        <a:rPr lang="es-ES" sz="1600" spc="45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s-ES" sz="1600" spc="25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s-ES" sz="1600" spc="6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impacto</a:t>
                      </a:r>
                      <a:r>
                        <a:rPr lang="es-ES" sz="1600" spc="6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s-ES" sz="1600" spc="6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los</a:t>
                      </a:r>
                      <a:r>
                        <a:rPr lang="es-ES" sz="1600" spc="3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procesos</a:t>
                      </a:r>
                      <a:r>
                        <a:rPr lang="es-ES" sz="1600" spc="-21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s-ES" sz="1600" spc="-15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donación y</a:t>
                      </a:r>
                      <a:r>
                        <a:rPr lang="es-ES" sz="1600" spc="-1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trasplante.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R="609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1/9/2021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3"/>
                    </a:solidFill>
                  </a:tcPr>
                </a:tc>
              </a:tr>
              <a:tr h="553587">
                <a:tc>
                  <a:txBody>
                    <a:bodyPr/>
                    <a:lstStyle/>
                    <a:p>
                      <a:pPr marL="698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Instructivo</a:t>
                      </a:r>
                      <a:r>
                        <a:rPr lang="es-ES" sz="1600" spc="195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para</a:t>
                      </a:r>
                      <a:r>
                        <a:rPr lang="es-ES" sz="1600" spc="195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autorización</a:t>
                      </a:r>
                      <a:r>
                        <a:rPr lang="es-ES" sz="1600" spc="195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s-ES" sz="1600" spc="185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profesionales</a:t>
                      </a:r>
                      <a:r>
                        <a:rPr lang="es-ES" sz="1600" spc="19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para</a:t>
                      </a:r>
                      <a:r>
                        <a:rPr lang="es-ES" sz="1600" spc="195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ablación</a:t>
                      </a:r>
                      <a:r>
                        <a:rPr lang="es-ES" sz="1600" spc="2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s-ES" sz="1600" spc="185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implante</a:t>
                      </a:r>
                      <a:r>
                        <a:rPr lang="es-ES" sz="1600" spc="185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s-ES" sz="1600" spc="185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tejidos</a:t>
                      </a:r>
                      <a:r>
                        <a:rPr lang="es-ES" sz="1600" spc="19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s-ES" sz="1600" spc="-215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xenoinjertos,</a:t>
                      </a:r>
                      <a:r>
                        <a:rPr lang="es-ES" sz="1600" spc="-15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excepto</a:t>
                      </a:r>
                      <a:r>
                        <a:rPr lang="es-ES" sz="1600" spc="-5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córneas.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09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6/9/2021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587">
                <a:tc>
                  <a:txBody>
                    <a:bodyPr/>
                    <a:lstStyle/>
                    <a:p>
                      <a:pPr marL="698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Instructivo</a:t>
                      </a:r>
                      <a:r>
                        <a:rPr lang="es-ES" sz="1600" spc="6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para</a:t>
                      </a:r>
                      <a:r>
                        <a:rPr lang="es-ES" sz="1600" spc="55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exportación</a:t>
                      </a:r>
                      <a:r>
                        <a:rPr lang="es-ES" sz="1600" spc="65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s-ES" sz="1600" spc="45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células</a:t>
                      </a:r>
                      <a:r>
                        <a:rPr lang="es-ES" sz="1600" spc="55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provenientes</a:t>
                      </a:r>
                      <a:r>
                        <a:rPr lang="es-ES" sz="1600" spc="6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s-ES" sz="1600" spc="45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sangre</a:t>
                      </a:r>
                      <a:r>
                        <a:rPr lang="es-ES" sz="1600" spc="5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s-ES" sz="1600" spc="45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cordón</a:t>
                      </a:r>
                      <a:r>
                        <a:rPr lang="es-ES" sz="1600" spc="6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umbilical</a:t>
                      </a:r>
                      <a:r>
                        <a:rPr lang="es-ES" sz="1600" spc="7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con</a:t>
                      </a:r>
                      <a:r>
                        <a:rPr lang="es-ES" sz="1600" spc="85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fines</a:t>
                      </a:r>
                      <a:r>
                        <a:rPr lang="es-ES" sz="1600" spc="-21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s-ES" sz="1600" spc="-15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donación y</a:t>
                      </a:r>
                      <a:r>
                        <a:rPr lang="es-ES" sz="1600" spc="-1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trasplante y</a:t>
                      </a:r>
                      <a:r>
                        <a:rPr lang="es-ES" sz="1600" spc="-1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sus</a:t>
                      </a:r>
                      <a:r>
                        <a:rPr lang="es-ES" sz="1600" spc="-1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anexos.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R="609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5/10/2021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3"/>
                    </a:solidFill>
                  </a:tcPr>
                </a:tc>
              </a:tr>
              <a:tr h="553587">
                <a:tc>
                  <a:txBody>
                    <a:bodyPr/>
                    <a:lstStyle/>
                    <a:p>
                      <a:pPr marL="698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Instructivo de acreditación y re acreditación para el programa de donación y trasplante de córnea adulto y pediátrico.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09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11/11/2021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803">
                <a:tc>
                  <a:txBody>
                    <a:bodyPr/>
                    <a:lstStyle/>
                    <a:p>
                      <a:pPr marL="698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Instructivo de acreditación y re acreditación para el programa de donación y trasplante renal adulto y pediátrico.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R="609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18/11/2021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564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3" descr="fondo-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0" cy="687161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/>
          <p:nvPr/>
        </p:nvSpPr>
        <p:spPr>
          <a:xfrm>
            <a:off x="735695" y="312561"/>
            <a:ext cx="7242114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000" b="1" i="0" u="none" strike="noStrike" cap="none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ACREDITACIÓN Y RE ACREDITACIÓN</a:t>
            </a:r>
            <a:endParaRPr lang="es-EC" sz="3000" b="1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" name="Google Shape;87;p12"/>
          <p:cNvSpPr txBox="1"/>
          <p:nvPr/>
        </p:nvSpPr>
        <p:spPr>
          <a:xfrm>
            <a:off x="346093" y="5728988"/>
            <a:ext cx="365656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Instituto Nacional 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b="0" i="0" u="none" strike="noStrike" cap="none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Donación y Trasplante 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Órganos, Tejidos y Células INDOT</a:t>
            </a:r>
            <a:endParaRPr sz="1600" b="0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86639313"/>
              </p:ext>
            </p:extLst>
          </p:nvPr>
        </p:nvGraphicFramePr>
        <p:xfrm>
          <a:off x="485192" y="856301"/>
          <a:ext cx="11383347" cy="487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9137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2" descr="fondo-0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6501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2"/>
          <p:cNvSpPr txBox="1"/>
          <p:nvPr/>
        </p:nvSpPr>
        <p:spPr>
          <a:xfrm>
            <a:off x="346093" y="5728988"/>
            <a:ext cx="365656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Instituto Nacional 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b="0" i="0" u="none" strike="noStrike" cap="none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Donación y Trasplante 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Órganos, Tejidos y Células INDOT</a:t>
            </a:r>
            <a:endParaRPr sz="1600" b="0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8" name="Google Shape;88;p12"/>
          <p:cNvSpPr txBox="1"/>
          <p:nvPr/>
        </p:nvSpPr>
        <p:spPr>
          <a:xfrm>
            <a:off x="1550768" y="2641386"/>
            <a:ext cx="9169975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5800" b="1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BANCO NACIONAL DE TEJIDOS Y CÉLULAS</a:t>
            </a:r>
            <a:endParaRPr lang="es-EC" sz="5800" b="1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" name="Google Shape;73;p10"/>
          <p:cNvSpPr txBox="1"/>
          <p:nvPr/>
        </p:nvSpPr>
        <p:spPr>
          <a:xfrm>
            <a:off x="8177842" y="430340"/>
            <a:ext cx="360584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C" sz="1600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Instituto Nacional de</a:t>
            </a:r>
          </a:p>
          <a:p>
            <a:pPr lvl="0"/>
            <a:r>
              <a:rPr lang="es-EC" sz="1600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Donación y Trasplante de</a:t>
            </a:r>
          </a:p>
          <a:p>
            <a:pPr lvl="0"/>
            <a:r>
              <a:rPr lang="es-EC" sz="1600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Órganos, Tejidos y Células INDOT</a:t>
            </a:r>
            <a:endParaRPr sz="1600" b="0" i="0" u="none" strike="noStrike" cap="none" dirty="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5791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3" descr="fondo-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0" cy="687161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/>
          <p:nvPr/>
        </p:nvSpPr>
        <p:spPr>
          <a:xfrm>
            <a:off x="735695" y="312561"/>
            <a:ext cx="5198573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200" b="1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DONANTES OBTENIDOS</a:t>
            </a:r>
            <a:endParaRPr lang="es-EC" sz="3200" b="1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" name="Google Shape;87;p12"/>
          <p:cNvSpPr txBox="1"/>
          <p:nvPr/>
        </p:nvSpPr>
        <p:spPr>
          <a:xfrm>
            <a:off x="346093" y="5728988"/>
            <a:ext cx="365656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Instituto Nacional 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b="0" i="0" u="none" strike="noStrike" cap="none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Donación y Trasplante 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Órganos, Tejidos y Células INDOT</a:t>
            </a:r>
            <a:endParaRPr sz="1600" b="0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271145"/>
              </p:ext>
            </p:extLst>
          </p:nvPr>
        </p:nvGraphicFramePr>
        <p:xfrm>
          <a:off x="788703" y="1436912"/>
          <a:ext cx="5123929" cy="357655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113773"/>
                <a:gridCol w="2010156"/>
              </a:tblGrid>
              <a:tr h="51093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2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CADAVÉRICO</a:t>
                      </a:r>
                      <a:endParaRPr lang="es-EC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1093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MUERTE ENCEFÁLICA</a:t>
                      </a:r>
                      <a:endParaRPr lang="es-EC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33</a:t>
                      </a:r>
                      <a:endParaRPr lang="es-EC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1093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PARADA CARDIACA </a:t>
                      </a:r>
                      <a:endParaRPr lang="es-EC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26</a:t>
                      </a:r>
                      <a:endParaRPr lang="es-EC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1093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2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VIVO</a:t>
                      </a:r>
                      <a:endParaRPr lang="es-EC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1093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ALOGÉNICO</a:t>
                      </a:r>
                      <a:endParaRPr lang="es-EC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21</a:t>
                      </a:r>
                      <a:endParaRPr lang="es-EC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1093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AUTOTRASPLANTE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68</a:t>
                      </a:r>
                      <a:endParaRPr lang="es-EC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1093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TOTAL</a:t>
                      </a:r>
                      <a:endParaRPr lang="es-EC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148</a:t>
                      </a:r>
                      <a:endParaRPr lang="es-EC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7035280" y="2500606"/>
            <a:ext cx="4217437" cy="1015663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17145" algn="ctr"/>
            <a:r>
              <a:rPr lang="es-ES" sz="2000" dirty="0" smtClean="0">
                <a:latin typeface="Calibri" panose="020F0502020204030204" pitchFamily="34" charset="0"/>
                <a:ea typeface="Arial" panose="020B0604020202020204" pitchFamily="34" charset="0"/>
              </a:rPr>
              <a:t>Se obtuvieron </a:t>
            </a:r>
            <a:r>
              <a:rPr lang="es-ES" sz="2000" dirty="0">
                <a:latin typeface="Calibri" panose="020F0502020204030204" pitchFamily="34" charset="0"/>
                <a:ea typeface="Arial" panose="020B0604020202020204" pitchFamily="34" charset="0"/>
              </a:rPr>
              <a:t>242 tejidos, en mayor cantidad plaquetas óseas, globos oculares y cabezas femorales.</a:t>
            </a:r>
            <a:endParaRPr lang="es-EC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15" name="Conector recto de flecha 14"/>
          <p:cNvCxnSpPr/>
          <p:nvPr/>
        </p:nvCxnSpPr>
        <p:spPr>
          <a:xfrm>
            <a:off x="6096000" y="3008437"/>
            <a:ext cx="7713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11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3" descr="fondo-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0" cy="68716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87;p12"/>
          <p:cNvSpPr txBox="1"/>
          <p:nvPr/>
        </p:nvSpPr>
        <p:spPr>
          <a:xfrm>
            <a:off x="346093" y="5728988"/>
            <a:ext cx="365656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Instituto Nacional 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b="0" i="0" u="none" strike="noStrike" cap="none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Donación y Trasplante 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Órganos, Tejidos y Células INDOT</a:t>
            </a:r>
            <a:endParaRPr sz="1600" b="0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712839"/>
              </p:ext>
            </p:extLst>
          </p:nvPr>
        </p:nvGraphicFramePr>
        <p:xfrm>
          <a:off x="1711146" y="1440156"/>
          <a:ext cx="8938725" cy="304579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5987663"/>
                <a:gridCol w="2951062"/>
              </a:tblGrid>
              <a:tr h="485191">
                <a:tc gridSpan="2">
                  <a:txBody>
                    <a:bodyPr/>
                    <a:lstStyle/>
                    <a:p>
                      <a:pPr algn="ctr" fontAlgn="ctr"/>
                      <a:endParaRPr lang="es-EC" sz="200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 fontAlgn="ctr"/>
                      <a:r>
                        <a:rPr lang="es-EC" sz="24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TEJIDOS PROCESADOS POR EL BANTEC</a:t>
                      </a:r>
                      <a:endParaRPr lang="es-EC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7325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TIPO</a:t>
                      </a:r>
                      <a:endParaRPr lang="es-EC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NRO.</a:t>
                      </a:r>
                      <a:endParaRPr lang="es-EC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908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Córneas</a:t>
                      </a:r>
                      <a:endParaRPr lang="es-EC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97</a:t>
                      </a:r>
                      <a:endParaRPr lang="es-EC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908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Escleras</a:t>
                      </a:r>
                      <a:r>
                        <a:rPr lang="es-EC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s-EC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34</a:t>
                      </a:r>
                      <a:endParaRPr lang="es-EC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380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Tejido </a:t>
                      </a:r>
                      <a:r>
                        <a:rPr lang="es-EC" sz="2000" u="none" strike="noStrike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Osteo</a:t>
                      </a:r>
                      <a:r>
                        <a:rPr lang="es-EC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muscular ligamentoso</a:t>
                      </a:r>
                      <a:endParaRPr lang="es-EC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105</a:t>
                      </a:r>
                      <a:endParaRPr lang="es-EC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135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Membrana </a:t>
                      </a:r>
                      <a:r>
                        <a:rPr lang="es-EC" sz="20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Amniótica</a:t>
                      </a:r>
                      <a:endParaRPr lang="es-EC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159</a:t>
                      </a:r>
                      <a:endParaRPr lang="es-EC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135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TOTAL</a:t>
                      </a:r>
                      <a:endParaRPr lang="es-EC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395</a:t>
                      </a:r>
                      <a:endParaRPr lang="es-EC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135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C" sz="18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Fuente: BANTEC, Sistema Informático E - DELPHYN</a:t>
                      </a:r>
                      <a:endParaRPr lang="es-EC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63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2" descr="fondo-0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6501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2"/>
          <p:cNvSpPr txBox="1"/>
          <p:nvPr/>
        </p:nvSpPr>
        <p:spPr>
          <a:xfrm>
            <a:off x="346093" y="5728988"/>
            <a:ext cx="365656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Instituto Nacional 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b="0" i="0" u="none" strike="noStrike" cap="none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Donación y Trasplante 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Órganos, Tejidos y Células INDOT</a:t>
            </a:r>
            <a:endParaRPr sz="1600" b="0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8" name="Google Shape;88;p12"/>
          <p:cNvSpPr txBox="1"/>
          <p:nvPr/>
        </p:nvSpPr>
        <p:spPr>
          <a:xfrm>
            <a:off x="1511012" y="2402850"/>
            <a:ext cx="9169975" cy="2377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5500" b="1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DIRECCIÓN ADMINISTRATIVA FINANCIERA</a:t>
            </a:r>
            <a:endParaRPr sz="5500" b="1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" name="Google Shape;73;p10"/>
          <p:cNvSpPr txBox="1"/>
          <p:nvPr/>
        </p:nvSpPr>
        <p:spPr>
          <a:xfrm>
            <a:off x="8177842" y="430340"/>
            <a:ext cx="360584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C" sz="1600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Instituto Nacional de</a:t>
            </a:r>
          </a:p>
          <a:p>
            <a:pPr lvl="0"/>
            <a:r>
              <a:rPr lang="es-EC" sz="1600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Donación y Trasplante de</a:t>
            </a:r>
          </a:p>
          <a:p>
            <a:pPr lvl="0"/>
            <a:r>
              <a:rPr lang="es-EC" sz="1600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Órganos, Tejidos y Células INDOT</a:t>
            </a:r>
            <a:endParaRPr sz="1600" b="0" i="0" u="none" strike="noStrike" cap="none" dirty="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368794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3" descr="fondo-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3615"/>
            <a:ext cx="12192000" cy="687161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/>
          <p:nvPr/>
        </p:nvSpPr>
        <p:spPr>
          <a:xfrm>
            <a:off x="735695" y="312561"/>
            <a:ext cx="7136096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200" b="1" i="0" u="none" strike="noStrike" cap="none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EJECUCIÓN PRESUPUESTARIA </a:t>
            </a:r>
            <a:endParaRPr lang="es-EC" sz="3200" b="1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" name="Google Shape;87;p12"/>
          <p:cNvSpPr txBox="1"/>
          <p:nvPr/>
        </p:nvSpPr>
        <p:spPr>
          <a:xfrm>
            <a:off x="346093" y="5728988"/>
            <a:ext cx="365656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Instituto Nacional 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b="0" i="0" u="none" strike="noStrike" cap="none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Donación y Trasplante 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Órganos, Tejidos y Células INDOT</a:t>
            </a:r>
            <a:endParaRPr sz="1600" b="0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886872"/>
              </p:ext>
            </p:extLst>
          </p:nvPr>
        </p:nvGraphicFramePr>
        <p:xfrm>
          <a:off x="567745" y="1154356"/>
          <a:ext cx="10563597" cy="41236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{BC89EF96-8CEA-46FF-86C4-4CE0E7609802}</a:tableStyleId>
              </a:tblPr>
              <a:tblGrid>
                <a:gridCol w="2191007"/>
                <a:gridCol w="2482522"/>
                <a:gridCol w="3142812"/>
                <a:gridCol w="2747256"/>
              </a:tblGrid>
              <a:tr h="767750">
                <a:tc>
                  <a:txBody>
                    <a:bodyPr/>
                    <a:lstStyle/>
                    <a:p>
                      <a:pPr marL="71120"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GRUPO DE</a:t>
                      </a:r>
                      <a:r>
                        <a:rPr lang="es-ES" sz="1800" spc="-25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ES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GASTO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2580" marR="318135" indent="-86995" algn="ctr">
                        <a:spcAft>
                          <a:spcPts val="0"/>
                        </a:spcAft>
                      </a:pPr>
                      <a:r>
                        <a:rPr lang="es-ES" sz="1800" spc="-5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PRESUPUESTO</a:t>
                      </a:r>
                      <a:r>
                        <a:rPr lang="es-ES" sz="1800" spc="-295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ES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CODIFICADO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60070" marR="442595" indent="-97790"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PRESUPUESTO</a:t>
                      </a:r>
                      <a:r>
                        <a:rPr lang="es-ES" sz="1800" spc="-295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ES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EJECUTADO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8785" marR="252095" indent="-187960"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PORCENTAJE DE</a:t>
                      </a:r>
                      <a:r>
                        <a:rPr lang="es-ES" sz="1800" spc="-295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ES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EJECUCIÓN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765110">
                <a:tc>
                  <a:txBody>
                    <a:bodyPr/>
                    <a:lstStyle/>
                    <a:p>
                      <a:pPr marL="7112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es-ES" sz="1800" b="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7112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510000</a:t>
                      </a:r>
                      <a:r>
                        <a:rPr lang="es-ES" sz="1800" b="0" spc="-1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ES" sz="1800" b="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r>
                        <a:rPr lang="es-ES" sz="1800" b="0" spc="-15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ES" sz="1800" b="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GASTOS</a:t>
                      </a:r>
                      <a:r>
                        <a:rPr lang="es-ES" sz="1800" b="0" spc="-5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s-ES" sz="1800" b="0" spc="-5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7112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es-ES" sz="1800" b="0" spc="-5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7112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EN</a:t>
                      </a:r>
                      <a:r>
                        <a:rPr lang="es-ES" sz="1800" b="0" spc="-1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ES" sz="1800" b="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PERSONAL</a:t>
                      </a:r>
                      <a:endParaRPr lang="es-EC" sz="1800" b="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100" marR="47244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es-ES" sz="18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419100" marR="47244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es-ES" sz="18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419100" marR="47244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1,054930.71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5630" marR="65405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es-ES" sz="18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595630" marR="65405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es-ES" sz="18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595630" marR="65405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1,054930.71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753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es-ES" sz="18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55753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es-ES" sz="18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55753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100.00</a:t>
                      </a:r>
                      <a:r>
                        <a:rPr lang="es-ES" sz="1800" spc="-1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ES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690241">
                <a:tc>
                  <a:txBody>
                    <a:bodyPr/>
                    <a:lstStyle/>
                    <a:p>
                      <a:pPr marL="71120"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endParaRPr lang="es-ES" sz="1800" b="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71120"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endParaRPr lang="es-ES" sz="1800" b="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71120"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530000</a:t>
                      </a:r>
                      <a:r>
                        <a:rPr lang="es-ES" sz="1800" b="0" spc="-1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ES" sz="1800" b="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r>
                        <a:rPr lang="es-ES" sz="1800" b="0" spc="-15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ES" sz="1800" b="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BIENES</a:t>
                      </a:r>
                      <a:r>
                        <a:rPr lang="es-ES" sz="1800" b="0" spc="-1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ES" sz="1800" b="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Y</a:t>
                      </a:r>
                      <a:r>
                        <a:rPr lang="es-ES" sz="1800" b="0" spc="-1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s-ES" sz="1800" b="0" spc="-1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71120"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endParaRPr lang="es-ES" sz="1800" b="0" spc="-1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71120"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SERVICIOS</a:t>
                      </a:r>
                      <a:r>
                        <a:rPr lang="es-ES" sz="1800" b="0" spc="-5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ES" sz="1800" b="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DE</a:t>
                      </a:r>
                      <a:r>
                        <a:rPr lang="es-ES" sz="1800" b="0" spc="-5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s-ES" sz="1800" b="0" spc="-5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71120"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endParaRPr lang="es-ES" sz="1800" b="0" spc="-5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71120"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CONSUMO</a:t>
                      </a:r>
                      <a:endParaRPr lang="es-EC" sz="1800" b="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100" marR="47117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es-ES" sz="18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419100" marR="47117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es-ES" sz="18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419100" marR="47117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86226.30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5630" marR="593090" algn="ctr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endParaRPr lang="es-ES" sz="18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595630" marR="593090" algn="ctr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endParaRPr lang="es-ES" sz="18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595630" marR="593090" algn="ctr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73939.01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8170" marR="64897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es-ES" sz="18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598170" marR="64897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es-ES" sz="18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598170" marR="64897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          85.75</a:t>
                      </a:r>
                      <a:r>
                        <a:rPr lang="es-ES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690241">
                <a:tc>
                  <a:txBody>
                    <a:bodyPr/>
                    <a:lstStyle/>
                    <a:p>
                      <a:pPr marL="71120"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endParaRPr lang="es-ES" sz="1800" b="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71120"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570000-</a:t>
                      </a:r>
                      <a:r>
                        <a:rPr lang="es-ES" sz="1800" b="0" spc="-25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ES" sz="1800" b="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OTROS</a:t>
                      </a:r>
                      <a:r>
                        <a:rPr lang="es-ES" sz="1800" b="0" spc="-15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s-ES" sz="1800" b="0" spc="-15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71120"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endParaRPr lang="es-ES" sz="1800" b="0" spc="-15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71120"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GASTOS</a:t>
                      </a:r>
                      <a:r>
                        <a:rPr lang="es-ES" sz="1800" b="0" spc="-1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</a:p>
                    <a:p>
                      <a:pPr marL="71120"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endParaRPr lang="es-ES" sz="1800" b="0" spc="-1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71120"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CORRIENTES</a:t>
                      </a:r>
                      <a:endParaRPr lang="es-EC" sz="1800" b="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100" marR="47117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es-ES" sz="18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419100" marR="47117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es-ES" sz="18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419100" marR="47117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es-ES" sz="18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419100" marR="47117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4983.54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5630" marR="593090" algn="ctr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endParaRPr lang="es-ES" sz="18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595630" marR="593090" algn="ctr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endParaRPr lang="es-ES" sz="18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595630" marR="593090" algn="ctr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4983.54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753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es-ES" sz="18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55753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es-ES" sz="18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55753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100.00</a:t>
                      </a:r>
                      <a:r>
                        <a:rPr lang="es-ES" sz="1800" spc="-1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ES" sz="1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460161">
                <a:tc>
                  <a:txBody>
                    <a:bodyPr/>
                    <a:lstStyle/>
                    <a:p>
                      <a:pPr marL="71120"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endParaRPr lang="es-ES" sz="1800" b="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71120"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990000-</a:t>
                      </a:r>
                      <a:r>
                        <a:rPr lang="es-ES" sz="1800" b="0" spc="-2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ES" sz="1800" b="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OTROS</a:t>
                      </a:r>
                      <a:r>
                        <a:rPr lang="es-ES" sz="1800" b="0" spc="-5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s-ES" sz="1800" b="0" spc="-5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71120"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endParaRPr lang="es-ES" sz="1800" b="0" spc="-5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71120"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PASIVOS</a:t>
                      </a:r>
                      <a:endParaRPr lang="es-EC" sz="1800" b="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100" marR="47117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es-ES" sz="1800" b="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419100" marR="47117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es-ES" sz="1800" b="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419100" marR="47117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288.33</a:t>
                      </a:r>
                      <a:endParaRPr lang="es-EC" sz="1800" b="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5630" marR="593090" algn="ctr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endParaRPr lang="es-ES" sz="1800" b="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595630" marR="593090" algn="ctr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endParaRPr lang="es-ES" sz="1800" b="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595630" marR="593090" algn="ctr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288.33</a:t>
                      </a:r>
                      <a:endParaRPr lang="es-EC" sz="1800" b="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753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es-ES" sz="1800" b="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55753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es-ES" sz="1800" b="1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55753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100.00</a:t>
                      </a:r>
                      <a:r>
                        <a:rPr lang="es-ES" sz="1800" b="1" spc="-1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ES" sz="18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EC" sz="180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174374" y="5359656"/>
            <a:ext cx="62263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ejecución presupuestaria del ejercicio 2021 alcanza el 98.93%</a:t>
            </a:r>
            <a:endParaRPr kumimoji="0" lang="es-ES_tradnl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93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4" descr="fondo-0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0" cy="687161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 txBox="1"/>
          <p:nvPr/>
        </p:nvSpPr>
        <p:spPr>
          <a:xfrm>
            <a:off x="2587249" y="3164625"/>
            <a:ext cx="3164700" cy="8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5600" b="1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Gracias</a:t>
            </a:r>
            <a:endParaRPr sz="5600" b="1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3" descr="fondo-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240" y="-13252"/>
            <a:ext cx="12192000" cy="687161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/>
          <p:nvPr/>
        </p:nvSpPr>
        <p:spPr>
          <a:xfrm>
            <a:off x="2173775" y="826178"/>
            <a:ext cx="1900850" cy="543739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200" b="1" i="0" u="none" strike="noStrike" cap="none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MISIÓN </a:t>
            </a:r>
            <a:endParaRPr lang="es-EC" sz="3200" b="1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" name="Google Shape;87;p12"/>
          <p:cNvSpPr txBox="1"/>
          <p:nvPr/>
        </p:nvSpPr>
        <p:spPr>
          <a:xfrm>
            <a:off x="346093" y="5728988"/>
            <a:ext cx="365656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Instituto Nacional 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b="0" i="0" u="none" strike="noStrike" cap="none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Donación y Trasplante 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Órganos, Tejidos y Células INDOT</a:t>
            </a:r>
            <a:endParaRPr sz="1600" b="0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46093" y="1862144"/>
            <a:ext cx="5673707" cy="3615055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14300" indent="0" algn="ctr">
              <a:buNone/>
            </a:pPr>
            <a:r>
              <a:rPr lang="es-ES_tradnl" sz="2100" dirty="0"/>
              <a:t>Ejecutar las políticas públicas de donación y trasplante de órganos, tejidos y células mediante la regulación, coordinación, promoción, provisión, control, vigilancia y evaluación de la actividad de donación, extracción, preservación, asignación y trasplantes de órganos, tejidos y células, fortaleciendo el Sistema Nacional Integrado de Donación y Trasplantes con los más altos estándares técnicos, en el marco del respeto de los principios bioéticos, de equidad y transparencia</a:t>
            </a:r>
            <a:r>
              <a:rPr lang="es-ES_tradnl" sz="2200" dirty="0"/>
              <a:t>. </a:t>
            </a:r>
            <a:endParaRPr lang="es-EC" sz="2200" dirty="0"/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3146728" y="1409672"/>
            <a:ext cx="0" cy="397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0" t="13225" r="24934" b="13044"/>
          <a:stretch/>
        </p:blipFill>
        <p:spPr bwMode="auto">
          <a:xfrm>
            <a:off x="6453809" y="1754592"/>
            <a:ext cx="5274364" cy="3663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91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3" descr="fondo-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240" y="0"/>
            <a:ext cx="12192000" cy="68716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87;p12"/>
          <p:cNvSpPr txBox="1"/>
          <p:nvPr/>
        </p:nvSpPr>
        <p:spPr>
          <a:xfrm>
            <a:off x="346093" y="5728988"/>
            <a:ext cx="365656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Instituto Nacional 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b="0" i="0" u="none" strike="noStrike" cap="none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Donación y Trasplante 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Órganos, Tejidos y Células INDOT</a:t>
            </a:r>
            <a:endParaRPr sz="1600" b="0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2"/>
          </p:nvPr>
        </p:nvSpPr>
        <p:spPr>
          <a:xfrm>
            <a:off x="6096000" y="2060925"/>
            <a:ext cx="5459896" cy="3412223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s-ES_tradnl" sz="2200" dirty="0"/>
              <a:t>Constituirnos en referente nacional e internacional de la gestión y coordinación de la donación, extracción, preservación, asignación y trasplante de órganos, tejidos y células con solidez, credibilidad, equidad, eficiencia y eficacia, en el marco de una cultura social de apoyo a la </a:t>
            </a:r>
            <a:r>
              <a:rPr lang="es-ES_tradnl" sz="2200" dirty="0" smtClean="0"/>
              <a:t>donación, </a:t>
            </a:r>
            <a:r>
              <a:rPr lang="es-ES_tradnl" sz="2200" dirty="0"/>
              <a:t>que maximice las oportunidades de acceso equitativo a los trasplantes, garantizando su calidad y oportunidad. </a:t>
            </a:r>
            <a:endParaRPr lang="es-EC" sz="2200" dirty="0"/>
          </a:p>
          <a:p>
            <a:pPr algn="ctr"/>
            <a:endParaRPr lang="es-EC" sz="2400" dirty="0"/>
          </a:p>
        </p:txBody>
      </p:sp>
      <p:sp>
        <p:nvSpPr>
          <p:cNvPr id="8" name="Google Shape;95;p13"/>
          <p:cNvSpPr txBox="1"/>
          <p:nvPr/>
        </p:nvSpPr>
        <p:spPr>
          <a:xfrm>
            <a:off x="7812575" y="1130973"/>
            <a:ext cx="1900850" cy="543739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200" b="1" i="0" u="none" strike="noStrike" cap="none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VISIÓN </a:t>
            </a:r>
            <a:endParaRPr lang="es-EC" sz="3200" b="1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13" name="Conector recto de flecha 12"/>
          <p:cNvCxnSpPr/>
          <p:nvPr/>
        </p:nvCxnSpPr>
        <p:spPr>
          <a:xfrm>
            <a:off x="8789504" y="1674712"/>
            <a:ext cx="0" cy="384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8" t="13225" r="17765" b="13225"/>
          <a:stretch/>
        </p:blipFill>
        <p:spPr bwMode="auto">
          <a:xfrm>
            <a:off x="212037" y="1767476"/>
            <a:ext cx="5732120" cy="3705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83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3" descr="fondo-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0" cy="687161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/>
          <p:nvPr/>
        </p:nvSpPr>
        <p:spPr>
          <a:xfrm>
            <a:off x="735696" y="312561"/>
            <a:ext cx="4898980" cy="543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200" b="1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ESTRUCTURA</a:t>
            </a:r>
            <a:endParaRPr sz="3200" b="1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" name="Google Shape;87;p12"/>
          <p:cNvSpPr txBox="1"/>
          <p:nvPr/>
        </p:nvSpPr>
        <p:spPr>
          <a:xfrm>
            <a:off x="346093" y="5728988"/>
            <a:ext cx="365656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Instituto Nacional 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b="0" i="0" u="none" strike="noStrike" cap="none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Donación y Trasplante 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Órganos, Tejidos y Células INDOT</a:t>
            </a:r>
            <a:endParaRPr sz="1600" b="0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="" xmlns:a16="http://schemas.microsoft.com/office/drawing/2014/main" id="{F4B045BF-BADE-4A8D-AA37-C45B8EFED417}"/>
              </a:ext>
            </a:extLst>
          </p:cNvPr>
          <p:cNvSpPr txBox="1">
            <a:spLocks/>
          </p:cNvSpPr>
          <p:nvPr/>
        </p:nvSpPr>
        <p:spPr>
          <a:xfrm>
            <a:off x="1953064" y="1245171"/>
            <a:ext cx="8285872" cy="4094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/>
            <a:r>
              <a:rPr lang="es-MX" b="1" dirty="0" smtClean="0">
                <a:solidFill>
                  <a:schemeClr val="tx1"/>
                </a:solidFill>
              </a:rPr>
              <a:t>DIRECCIÓN EJECUTIVA</a:t>
            </a:r>
          </a:p>
          <a:p>
            <a:pPr algn="just"/>
            <a:r>
              <a:rPr lang="es-MX" b="1" dirty="0" smtClean="0">
                <a:solidFill>
                  <a:schemeClr val="tx1"/>
                </a:solidFill>
              </a:rPr>
              <a:t>PROCESOS ADJETIVOS</a:t>
            </a:r>
            <a:r>
              <a:rPr lang="es-MX" dirty="0" smtClean="0">
                <a:solidFill>
                  <a:schemeClr val="tx1"/>
                </a:solidFill>
              </a:rPr>
              <a:t>: </a:t>
            </a:r>
          </a:p>
          <a:p>
            <a:pPr marL="457200" lvl="1" indent="0" algn="just">
              <a:buFont typeface="Arial"/>
              <a:buNone/>
            </a:pPr>
            <a:r>
              <a:rPr lang="es-MX" dirty="0" smtClean="0">
                <a:solidFill>
                  <a:schemeClr val="tx1"/>
                </a:solidFill>
              </a:rPr>
              <a:t>Asesoría Jurídica; Planificación y Gestión Estratégica; Administrativo Financiero</a:t>
            </a:r>
            <a:r>
              <a:rPr lang="es-MX" dirty="0">
                <a:solidFill>
                  <a:schemeClr val="tx1"/>
                </a:solidFill>
              </a:rPr>
              <a:t>;</a:t>
            </a:r>
            <a:r>
              <a:rPr lang="es-MX" dirty="0" smtClean="0">
                <a:solidFill>
                  <a:schemeClr val="tx1"/>
                </a:solidFill>
              </a:rPr>
              <a:t> Talento Humano; y, Comunicación Social.</a:t>
            </a:r>
          </a:p>
          <a:p>
            <a:pPr algn="just"/>
            <a:r>
              <a:rPr lang="es-MX" b="1" dirty="0" smtClean="0">
                <a:solidFill>
                  <a:schemeClr val="tx1"/>
                </a:solidFill>
              </a:rPr>
              <a:t>PROCESOS SUSTANTIVOS</a:t>
            </a:r>
            <a:r>
              <a:rPr lang="es-MX" dirty="0" smtClean="0">
                <a:solidFill>
                  <a:schemeClr val="tx1"/>
                </a:solidFill>
              </a:rPr>
              <a:t>: </a:t>
            </a:r>
          </a:p>
          <a:p>
            <a:pPr marL="457200" lvl="1" indent="0" algn="just">
              <a:buFont typeface="Arial"/>
              <a:buNone/>
            </a:pPr>
            <a:r>
              <a:rPr lang="es-MX" dirty="0" smtClean="0">
                <a:solidFill>
                  <a:schemeClr val="tx1"/>
                </a:solidFill>
              </a:rPr>
              <a:t>Coordinación General Técnica</a:t>
            </a:r>
          </a:p>
          <a:p>
            <a:pPr marL="457200" lvl="1" indent="0" algn="just">
              <a:buFont typeface="Arial"/>
              <a:buNone/>
            </a:pPr>
            <a:r>
              <a:rPr lang="es-MX" dirty="0" smtClean="0">
                <a:solidFill>
                  <a:schemeClr val="tx1"/>
                </a:solidFill>
              </a:rPr>
              <a:t>Dirección de Regulación Control y Gestión de la Calidad; Dirección de Provisión y Logística; Dirección de Promoción, Información y Participación Social; y, Dirección de Bancos, Tejidos y Células.</a:t>
            </a:r>
          </a:p>
          <a:p>
            <a:pPr algn="just"/>
            <a:r>
              <a:rPr lang="es-MX" b="1" dirty="0" smtClean="0">
                <a:solidFill>
                  <a:schemeClr val="tx1"/>
                </a:solidFill>
              </a:rPr>
              <a:t>PROCESOS OPERATIVOS</a:t>
            </a:r>
            <a:r>
              <a:rPr lang="es-MX" dirty="0" smtClean="0">
                <a:solidFill>
                  <a:schemeClr val="tx1"/>
                </a:solidFill>
              </a:rPr>
              <a:t>: </a:t>
            </a:r>
          </a:p>
          <a:p>
            <a:pPr marL="457200" lvl="1" indent="0" algn="just">
              <a:buFont typeface="Arial"/>
              <a:buNone/>
            </a:pPr>
            <a:r>
              <a:rPr lang="es-MX" dirty="0" smtClean="0">
                <a:solidFill>
                  <a:schemeClr val="tx1"/>
                </a:solidFill>
              </a:rPr>
              <a:t>Coordinaciones Zonales 1, 2, 3.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36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3" descr="fondo-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0" cy="687161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/>
          <p:nvPr/>
        </p:nvSpPr>
        <p:spPr>
          <a:xfrm>
            <a:off x="735696" y="312561"/>
            <a:ext cx="6030864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200" b="1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ZONIFICACIÓN OPERATIVA</a:t>
            </a:r>
            <a:endParaRPr sz="3200" b="1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" name="Google Shape;87;p12"/>
          <p:cNvSpPr txBox="1"/>
          <p:nvPr/>
        </p:nvSpPr>
        <p:spPr>
          <a:xfrm>
            <a:off x="346093" y="5728988"/>
            <a:ext cx="365656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Instituto Nacional 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b="0" i="0" u="none" strike="noStrike" cap="none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Donación y Trasplante 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Órganos, Tejidos y Células INDOT</a:t>
            </a:r>
            <a:endParaRPr sz="1600" b="0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="" xmlns:a16="http://schemas.microsoft.com/office/drawing/2014/main" id="{F4C865B8-A5CD-42DE-86A8-7C099136DB8C}"/>
              </a:ext>
            </a:extLst>
          </p:cNvPr>
          <p:cNvGrpSpPr/>
          <p:nvPr/>
        </p:nvGrpSpPr>
        <p:grpSpPr>
          <a:xfrm>
            <a:off x="2909667" y="580306"/>
            <a:ext cx="6372665" cy="4911052"/>
            <a:chOff x="6387353" y="1349378"/>
            <a:chExt cx="5665161" cy="5213626"/>
          </a:xfrm>
        </p:grpSpPr>
        <p:grpSp>
          <p:nvGrpSpPr>
            <p:cNvPr id="7" name="12 Grupo">
              <a:extLst>
                <a:ext uri="{FF2B5EF4-FFF2-40B4-BE49-F238E27FC236}">
                  <a16:creationId xmlns="" xmlns:a16="http://schemas.microsoft.com/office/drawing/2014/main" id="{EB022B40-007A-40D6-B979-7AD5B9BE3100}"/>
                </a:ext>
              </a:extLst>
            </p:cNvPr>
            <p:cNvGrpSpPr/>
            <p:nvPr/>
          </p:nvGrpSpPr>
          <p:grpSpPr>
            <a:xfrm>
              <a:off x="6387353" y="1349378"/>
              <a:ext cx="5665161" cy="5213626"/>
              <a:chOff x="7209064" y="1344374"/>
              <a:chExt cx="4822473" cy="3683063"/>
            </a:xfrm>
          </p:grpSpPr>
          <p:pic>
            <p:nvPicPr>
              <p:cNvPr id="11" name="Imagen 2">
                <a:extLst>
                  <a:ext uri="{FF2B5EF4-FFF2-40B4-BE49-F238E27FC236}">
                    <a16:creationId xmlns="" xmlns:a16="http://schemas.microsoft.com/office/drawing/2014/main" id="{C7543E6B-B59B-4B90-9D3E-7004735FC6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09064" y="1658690"/>
                <a:ext cx="4822473" cy="336874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12" name="Rectangle 2">
                <a:extLst>
                  <a:ext uri="{FF2B5EF4-FFF2-40B4-BE49-F238E27FC236}">
                    <a16:creationId xmlns="" xmlns:a16="http://schemas.microsoft.com/office/drawing/2014/main" id="{7989AF8E-4F74-40F5-BE32-5F553B78E5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49002" y="1344374"/>
                <a:ext cx="4238882" cy="2942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tIns="6858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defRPr/>
                </a:pPr>
                <a:endParaRPr lang="es-EC" sz="1800" b="1" dirty="0">
                  <a:solidFill>
                    <a:schemeClr val="accent1"/>
                  </a:solidFill>
                  <a:latin typeface="+mj-lt"/>
                </a:endParaRPr>
              </a:p>
            </p:txBody>
          </p:sp>
        </p:grpSp>
        <p:sp>
          <p:nvSpPr>
            <p:cNvPr id="8" name="Rectángulo 7">
              <a:extLst>
                <a:ext uri="{FF2B5EF4-FFF2-40B4-BE49-F238E27FC236}">
                  <a16:creationId xmlns="" xmlns:a16="http://schemas.microsoft.com/office/drawing/2014/main" id="{6595693B-D5F9-4E46-A771-5A7FB08EFA22}"/>
                </a:ext>
              </a:extLst>
            </p:cNvPr>
            <p:cNvSpPr/>
            <p:nvPr/>
          </p:nvSpPr>
          <p:spPr>
            <a:xfrm>
              <a:off x="9703953" y="2744113"/>
              <a:ext cx="1076186" cy="9312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C" sz="1800" b="1" dirty="0">
                  <a:solidFill>
                    <a:schemeClr val="accent5">
                      <a:lumMod val="50000"/>
                    </a:schemeClr>
                  </a:solidFill>
                </a:rPr>
                <a:t>ZONAL 1</a:t>
              </a:r>
            </a:p>
            <a:p>
              <a:pPr algn="ctr"/>
              <a:r>
                <a:rPr lang="es-EC" sz="1800" b="1" u="sng" dirty="0"/>
                <a:t>6’472.297</a:t>
              </a:r>
            </a:p>
            <a:p>
              <a:pPr algn="ctr"/>
              <a:endParaRPr lang="es-EC" sz="15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9" name="Rectángulo 8">
              <a:extLst>
                <a:ext uri="{FF2B5EF4-FFF2-40B4-BE49-F238E27FC236}">
                  <a16:creationId xmlns="" xmlns:a16="http://schemas.microsoft.com/office/drawing/2014/main" id="{895EC5BC-7916-490C-8586-CC9388E808C1}"/>
                </a:ext>
              </a:extLst>
            </p:cNvPr>
            <p:cNvSpPr/>
            <p:nvPr/>
          </p:nvSpPr>
          <p:spPr>
            <a:xfrm>
              <a:off x="6966144" y="3350393"/>
              <a:ext cx="1205291" cy="931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C" sz="1800" b="1" dirty="0">
                  <a:solidFill>
                    <a:schemeClr val="accent5">
                      <a:lumMod val="50000"/>
                    </a:schemeClr>
                  </a:solidFill>
                  <a:latin typeface="+mj-lt"/>
                </a:rPr>
                <a:t>ZONAL 2</a:t>
              </a:r>
            </a:p>
            <a:p>
              <a:r>
                <a:rPr lang="es-EC" sz="1800" b="1" u="sng" dirty="0">
                  <a:latin typeface="+mj-lt"/>
                </a:rPr>
                <a:t>7’666.390</a:t>
              </a:r>
            </a:p>
            <a:p>
              <a:endParaRPr lang="es-EC" sz="15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="" xmlns:a16="http://schemas.microsoft.com/office/drawing/2014/main" id="{E731FBE4-2EF6-4448-A2D9-ACE827A38500}"/>
                </a:ext>
              </a:extLst>
            </p:cNvPr>
            <p:cNvSpPr/>
            <p:nvPr/>
          </p:nvSpPr>
          <p:spPr>
            <a:xfrm>
              <a:off x="9328874" y="4920767"/>
              <a:ext cx="1186959" cy="931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C" sz="1800" b="1" dirty="0">
                  <a:solidFill>
                    <a:schemeClr val="accent5">
                      <a:lumMod val="50000"/>
                    </a:schemeClr>
                  </a:solidFill>
                </a:rPr>
                <a:t>ZONAL 3</a:t>
              </a:r>
            </a:p>
            <a:p>
              <a:r>
                <a:rPr lang="es-EC" sz="1800" b="1" u="sng" dirty="0"/>
                <a:t>2’598.860</a:t>
              </a:r>
            </a:p>
            <a:p>
              <a:endParaRPr lang="es-EC" sz="15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395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3" descr="fondo-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0" cy="687161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/>
          <p:nvPr/>
        </p:nvSpPr>
        <p:spPr>
          <a:xfrm>
            <a:off x="805208" y="221253"/>
            <a:ext cx="8448944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200" b="1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SIN DONANTES NO HAY TRASPLANTES</a:t>
            </a:r>
            <a:endParaRPr sz="3200" b="1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" name="Google Shape;87;p12"/>
          <p:cNvSpPr txBox="1"/>
          <p:nvPr/>
        </p:nvSpPr>
        <p:spPr>
          <a:xfrm>
            <a:off x="346093" y="5728988"/>
            <a:ext cx="365656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Instituto Nacional 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b="0" i="0" u="none" strike="noStrike" cap="none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Donación y Trasplante 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Órganos, Tejidos y Células INDOT</a:t>
            </a:r>
            <a:endParaRPr sz="1600" b="0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36D8824A-EEE7-4178-874F-2A2BE3FBBC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44" b="90089" l="10000" r="90000">
                        <a14:foregroundMark x1="51905" y1="90089" x2="51905" y2="90089"/>
                        <a14:foregroundMark x1="66667" y1="75148" x2="66667" y2="75148"/>
                        <a14:foregroundMark x1="49524" y1="7544" x2="49524" y2="7544"/>
                        <a14:foregroundMark x1="29524" y1="36834" x2="29524" y2="36834"/>
                        <a14:foregroundMark x1="29524" y1="38018" x2="29524" y2="38018"/>
                        <a14:foregroundMark x1="29524" y1="39201" x2="29405" y2="69970"/>
                        <a14:foregroundMark x1="26786" y1="36095" x2="17381" y2="67308"/>
                        <a14:foregroundMark x1="32143" y1="34320" x2="42262" y2="68639"/>
                        <a14:foregroundMark x1="27143" y1="34024" x2="22500" y2="49852"/>
                        <a14:foregroundMark x1="69881" y1="34615" x2="70000" y2="69379"/>
                        <a14:foregroundMark x1="67500" y1="33580" x2="56905" y2="69970"/>
                        <a14:foregroundMark x1="82317" y1="69822" x2="82738" y2="71302"/>
                        <a14:foregroundMark x1="72143" y1="34024" x2="82317" y2="69822"/>
                        <a14:backgroundMark x1="39405" y1="93491" x2="39405" y2="93491"/>
                        <a14:backgroundMark x1="40714" y1="93639" x2="40714" y2="93639"/>
                        <a14:backgroundMark x1="40476" y1="93639" x2="40476" y2="93639"/>
                        <a14:backgroundMark x1="40476" y1="93491" x2="40476" y2="93491"/>
                        <a14:backgroundMark x1="59524" y1="93639" x2="59524" y2="93639"/>
                        <a14:backgroundMark x1="59405" y1="93491" x2="59405" y2="93491"/>
                        <a14:backgroundMark x1="29643" y1="25888" x2="29643" y2="25888"/>
                        <a14:backgroundMark x1="70119" y1="25888" x2="70119" y2="25888"/>
                        <a14:backgroundMark x1="72619" y1="44822" x2="72619" y2="45562"/>
                        <a14:backgroundMark x1="81071" y1="69822" x2="81071" y2="698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67" b="3792"/>
          <a:stretch/>
        </p:blipFill>
        <p:spPr>
          <a:xfrm>
            <a:off x="2261653" y="840651"/>
            <a:ext cx="7045507" cy="519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0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2" descr="fondo-0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6501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2"/>
          <p:cNvSpPr txBox="1"/>
          <p:nvPr/>
        </p:nvSpPr>
        <p:spPr>
          <a:xfrm>
            <a:off x="346093" y="5728988"/>
            <a:ext cx="365656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Instituto Nacional 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b="0" i="0" u="none" strike="noStrike" cap="none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Donación y Trasplante 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Órganos, Tejidos y Células INDOT</a:t>
            </a:r>
            <a:endParaRPr sz="1600" b="0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8" name="Google Shape;88;p12"/>
          <p:cNvSpPr txBox="1"/>
          <p:nvPr/>
        </p:nvSpPr>
        <p:spPr>
          <a:xfrm>
            <a:off x="1701225" y="2240276"/>
            <a:ext cx="9169975" cy="2751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4800" b="1" dirty="0" smtClean="0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PROMOCIÓN DE LA DONACIÓN Y EL TRASPLANTE EN EL ECUADOR</a:t>
            </a:r>
            <a:endParaRPr sz="4800" b="1" i="0" u="none" strike="noStrike" cap="none" dirty="0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" name="Google Shape;73;p10"/>
          <p:cNvSpPr txBox="1"/>
          <p:nvPr/>
        </p:nvSpPr>
        <p:spPr>
          <a:xfrm>
            <a:off x="8177842" y="430340"/>
            <a:ext cx="360584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C" sz="1600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Instituto Nacional de</a:t>
            </a:r>
          </a:p>
          <a:p>
            <a:pPr lvl="0"/>
            <a:r>
              <a:rPr lang="es-EC" sz="1600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Donación y Trasplante de</a:t>
            </a:r>
          </a:p>
          <a:p>
            <a:pPr lvl="0"/>
            <a:r>
              <a:rPr lang="es-EC" sz="1600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Órganos, Tejidos y Células INDOT</a:t>
            </a:r>
            <a:endParaRPr sz="1600" b="0" i="0" u="none" strike="noStrike" cap="none" dirty="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84146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1947</Words>
  <Application>Microsoft Office PowerPoint</Application>
  <PresentationFormat>Panorámica</PresentationFormat>
  <Paragraphs>480</Paragraphs>
  <Slides>38</Slides>
  <Notes>38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7" baseType="lpstr">
      <vt:lpstr>MS PGothic</vt:lpstr>
      <vt:lpstr>Montserrat Medium</vt:lpstr>
      <vt:lpstr>Wingdings</vt:lpstr>
      <vt:lpstr>Calibri</vt:lpstr>
      <vt:lpstr>Arial</vt:lpstr>
      <vt:lpstr>Tw Cen MT</vt:lpstr>
      <vt:lpstr>Times New Roman</vt:lpstr>
      <vt:lpstr>David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JOHA ZAMBRANO</dc:creator>
  <cp:lastModifiedBy>paulina.martinez</cp:lastModifiedBy>
  <cp:revision>72</cp:revision>
  <dcterms:modified xsi:type="dcterms:W3CDTF">2022-03-25T15:13:47Z</dcterms:modified>
</cp:coreProperties>
</file>